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21" r:id="rId2"/>
    <p:sldId id="373" r:id="rId3"/>
    <p:sldId id="366" r:id="rId4"/>
    <p:sldId id="424" r:id="rId5"/>
    <p:sldId id="425" r:id="rId6"/>
    <p:sldId id="426" r:id="rId7"/>
    <p:sldId id="386" r:id="rId8"/>
    <p:sldId id="401" r:id="rId9"/>
    <p:sldId id="387" r:id="rId10"/>
    <p:sldId id="388" r:id="rId11"/>
    <p:sldId id="394" r:id="rId12"/>
    <p:sldId id="389" r:id="rId13"/>
    <p:sldId id="402" r:id="rId14"/>
    <p:sldId id="393" r:id="rId15"/>
    <p:sldId id="403" r:id="rId16"/>
    <p:sldId id="392" r:id="rId17"/>
    <p:sldId id="405" r:id="rId18"/>
    <p:sldId id="396" r:id="rId19"/>
    <p:sldId id="422" r:id="rId20"/>
    <p:sldId id="406" r:id="rId21"/>
    <p:sldId id="414" r:id="rId22"/>
    <p:sldId id="408" r:id="rId23"/>
    <p:sldId id="427" r:id="rId24"/>
    <p:sldId id="407" r:id="rId25"/>
    <p:sldId id="404" r:id="rId26"/>
    <p:sldId id="420" r:id="rId27"/>
    <p:sldId id="428" r:id="rId28"/>
  </p:sldIdLst>
  <p:sldSz cx="12188825" cy="6858000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5" orient="horz" pos="3045" userDrawn="1">
          <p15:clr>
            <a:srgbClr val="A4A3A4"/>
          </p15:clr>
        </p15:guide>
        <p15:guide id="6" orient="horz" pos="2296" userDrawn="1">
          <p15:clr>
            <a:srgbClr val="A4A3A4"/>
          </p15:clr>
        </p15:guide>
        <p15:guide id="7" pos="7672" userDrawn="1">
          <p15:clr>
            <a:srgbClr val="A4A3A4"/>
          </p15:clr>
        </p15:guide>
        <p15:guide id="10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C5"/>
    <a:srgbClr val="000000"/>
    <a:srgbClr val="003C65"/>
    <a:srgbClr val="2274AC"/>
    <a:srgbClr val="FFC000"/>
    <a:srgbClr val="FFD100"/>
    <a:srgbClr val="C82D20"/>
    <a:srgbClr val="51A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6" autoAdjust="0"/>
    <p:restoredTop sz="73472" autoAdjust="0"/>
  </p:normalViewPr>
  <p:slideViewPr>
    <p:cSldViewPr snapToGrid="0">
      <p:cViewPr varScale="1">
        <p:scale>
          <a:sx n="64" d="100"/>
          <a:sy n="64" d="100"/>
        </p:scale>
        <p:origin x="-1528" y="-104"/>
      </p:cViewPr>
      <p:guideLst>
        <p:guide orient="horz" pos="3045"/>
        <p:guide orient="horz" pos="2296"/>
        <p:guide pos="7672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3384" y="-11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commentAuthors" Target="commentAuthor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64081025865"/>
          <c:y val="0.203738403929364"/>
          <c:w val="0.455136592304817"/>
          <c:h val="0.738897708295547"/>
        </c:manualLayout>
      </c:layout>
      <c:pieChart>
        <c:varyColors val="1"/>
        <c:ser>
          <c:idx val="0"/>
          <c:order val="0"/>
          <c:tx>
            <c:strRef>
              <c:f>'[Chart in Microsoft PowerPoint]Sheet1'!$B$1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38100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38100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38100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-0.0203252089366033"/>
                  <c:y val="-0.25072805460893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latin typeface="+mn-lt"/>
                      </a:rPr>
                      <a:t>Volkswagen Autoeuropa</a:t>
                    </a:r>
                    <a:r>
                      <a:rPr lang="en-US" dirty="0">
                        <a:latin typeface="+mn-lt"/>
                      </a:rPr>
                      <a:t>
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58869429980393"/>
                      <c:h val="0.5818055516302205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0324519507247324"/>
                  <c:y val="-0.0139960198425925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27182384898831"/>
                      <c:h val="0.2142638906036404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0483524316490456"/>
                  <c:y val="0.014697441025071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114285326674613"/>
                  <c:y val="-0.066767323158090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+mn-lt"/>
                      </a:rPr>
                      <a:t>AHK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>
                    <a:solidFill>
                      <a:schemeClr val="tx1"/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PowerPoint]Sheet1'!$A$2:$A$5</c:f>
              <c:strCache>
                <c:ptCount val="4"/>
                <c:pt idx="0">
                  <c:v>Volkswagen Autoeuropa</c:v>
                </c:pt>
                <c:pt idx="1">
                  <c:v>Siemens</c:v>
                </c:pt>
                <c:pt idx="2">
                  <c:v>Bosch</c:v>
                </c:pt>
                <c:pt idx="3">
                  <c:v>AHK</c:v>
                </c:pt>
              </c:strCache>
            </c:strRef>
          </c:cat>
          <c:val>
            <c:numRef>
              <c:f>'[Chart in Microsoft PowerPoint]Sheet1'!$B$2:$B$5</c:f>
              <c:numCache>
                <c:formatCode>General</c:formatCode>
                <c:ptCount val="4"/>
                <c:pt idx="0">
                  <c:v>51.0</c:v>
                </c:pt>
                <c:pt idx="1">
                  <c:v>36.0</c:v>
                </c:pt>
                <c:pt idx="2">
                  <c:v>9.0</c:v>
                </c:pt>
                <c:pt idx="3">
                  <c:v>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2000">
          <a:latin typeface="Futura Md BT" panose="020B0602020204020303" pitchFamily="34" charset="0"/>
        </a:defRPr>
      </a:pPr>
      <a:endParaRPr lang="en-US"/>
    </a:p>
  </c:txPr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4" Type="http://schemas.openxmlformats.org/officeDocument/2006/relationships/image" Target="../media/image50.jpeg"/><Relationship Id="rId5" Type="http://schemas.openxmlformats.org/officeDocument/2006/relationships/image" Target="../media/image51.png"/><Relationship Id="rId6" Type="http://schemas.openxmlformats.org/officeDocument/2006/relationships/image" Target="../media/image52.jpg"/><Relationship Id="rId7" Type="http://schemas.openxmlformats.org/officeDocument/2006/relationships/image" Target="../media/image53.jpeg"/><Relationship Id="rId8" Type="http://schemas.openxmlformats.org/officeDocument/2006/relationships/image" Target="../media/image54.png"/><Relationship Id="rId1" Type="http://schemas.openxmlformats.org/officeDocument/2006/relationships/image" Target="../media/image47.jpeg"/><Relationship Id="rId2" Type="http://schemas.openxmlformats.org/officeDocument/2006/relationships/image" Target="../media/image48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4" Type="http://schemas.openxmlformats.org/officeDocument/2006/relationships/image" Target="../media/image50.jpeg"/><Relationship Id="rId5" Type="http://schemas.openxmlformats.org/officeDocument/2006/relationships/image" Target="../media/image51.png"/><Relationship Id="rId6" Type="http://schemas.openxmlformats.org/officeDocument/2006/relationships/image" Target="../media/image52.jpg"/><Relationship Id="rId7" Type="http://schemas.openxmlformats.org/officeDocument/2006/relationships/image" Target="../media/image53.jpeg"/><Relationship Id="rId8" Type="http://schemas.openxmlformats.org/officeDocument/2006/relationships/image" Target="../media/image54.png"/><Relationship Id="rId1" Type="http://schemas.openxmlformats.org/officeDocument/2006/relationships/image" Target="../media/image47.jpeg"/><Relationship Id="rId2" Type="http://schemas.openxmlformats.org/officeDocument/2006/relationships/image" Target="../media/image4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1443BC-A5CD-4EEE-BC99-C5545C0BDF3B}" type="doc">
      <dgm:prSet loTypeId="urn:microsoft.com/office/officeart/2009/3/layout/Phased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PT"/>
        </a:p>
      </dgm:t>
    </dgm:pt>
    <dgm:pt modelId="{ED166D17-8D02-4707-89CE-79EC2F531818}">
      <dgm:prSet phldrT="[Text]" custT="1"/>
      <dgm:spPr/>
      <dgm:t>
        <a:bodyPr/>
        <a:lstStyle/>
        <a:p>
          <a:r>
            <a:rPr lang="en-US" sz="2400" b="1" noProof="0" dirty="0" smtClean="0"/>
            <a:t>Companies</a:t>
          </a:r>
        </a:p>
        <a:p>
          <a:r>
            <a:rPr lang="en-US" sz="2400" b="1" noProof="0" dirty="0" smtClean="0"/>
            <a:t>DEMAND</a:t>
          </a:r>
          <a:endParaRPr lang="en-US" sz="2400" b="1" noProof="0" dirty="0"/>
        </a:p>
      </dgm:t>
    </dgm:pt>
    <dgm:pt modelId="{59A9B73D-936D-4F07-85E8-F5DAB392FFA1}" type="parTrans" cxnId="{0662C756-E1D3-453F-86C2-05E7C452A102}">
      <dgm:prSet/>
      <dgm:spPr/>
      <dgm:t>
        <a:bodyPr/>
        <a:lstStyle/>
        <a:p>
          <a:endParaRPr lang="en-US" noProof="0" dirty="0"/>
        </a:p>
      </dgm:t>
    </dgm:pt>
    <dgm:pt modelId="{0C49F1DD-DFC8-4AFE-B598-0ECB671E32D1}" type="sibTrans" cxnId="{0662C756-E1D3-453F-86C2-05E7C452A102}">
      <dgm:prSet/>
      <dgm:spPr/>
      <dgm:t>
        <a:bodyPr/>
        <a:lstStyle/>
        <a:p>
          <a:endParaRPr lang="en-US" noProof="0" dirty="0"/>
        </a:p>
      </dgm:t>
    </dgm:pt>
    <dgm:pt modelId="{A8A69DAB-9B99-4C8F-A97D-5527EDA986E4}">
      <dgm:prSet phldrT="[Text]" custT="1"/>
      <dgm:spPr/>
      <dgm:t>
        <a:bodyPr/>
        <a:lstStyle/>
        <a:p>
          <a:r>
            <a:rPr lang="en-US" sz="1600" b="1" noProof="0" dirty="0" smtClean="0"/>
            <a:t>Qualified technicians</a:t>
          </a:r>
          <a:endParaRPr lang="en-US" sz="1600" b="1" noProof="0" dirty="0"/>
        </a:p>
      </dgm:t>
    </dgm:pt>
    <dgm:pt modelId="{999F492E-91F4-4241-BAA5-6C116167FE42}" type="parTrans" cxnId="{3D5416AC-96AA-4043-8DE0-9A220B4AE72E}">
      <dgm:prSet/>
      <dgm:spPr/>
      <dgm:t>
        <a:bodyPr/>
        <a:lstStyle/>
        <a:p>
          <a:endParaRPr lang="en-US" noProof="0" dirty="0"/>
        </a:p>
      </dgm:t>
    </dgm:pt>
    <dgm:pt modelId="{C0F380CF-E1E3-47AD-8C34-74EF02C5935F}" type="sibTrans" cxnId="{3D5416AC-96AA-4043-8DE0-9A220B4AE72E}">
      <dgm:prSet/>
      <dgm:spPr/>
      <dgm:t>
        <a:bodyPr/>
        <a:lstStyle/>
        <a:p>
          <a:endParaRPr lang="en-US" noProof="0" dirty="0"/>
        </a:p>
      </dgm:t>
    </dgm:pt>
    <dgm:pt modelId="{8425EC9E-B9AE-478D-A0A4-5160EAAFC1B0}">
      <dgm:prSet phldrT="[Text]" custT="1"/>
      <dgm:spPr/>
      <dgm:t>
        <a:bodyPr/>
        <a:lstStyle/>
        <a:p>
          <a:r>
            <a:rPr lang="en-US" sz="2400" b="1" noProof="0" dirty="0" smtClean="0"/>
            <a:t>Educational and Training System</a:t>
          </a:r>
        </a:p>
        <a:p>
          <a:r>
            <a:rPr lang="en-US" sz="2400" b="1" noProof="0" dirty="0" smtClean="0"/>
            <a:t>OFFER</a:t>
          </a:r>
          <a:endParaRPr lang="en-US" sz="2400" b="1" noProof="0" dirty="0"/>
        </a:p>
      </dgm:t>
    </dgm:pt>
    <dgm:pt modelId="{8EFB8D14-B58F-4B58-BB23-4C3D0EBA861A}" type="parTrans" cxnId="{3F8AD2DB-82F5-42B1-B926-A5E3E28EADD6}">
      <dgm:prSet/>
      <dgm:spPr/>
      <dgm:t>
        <a:bodyPr/>
        <a:lstStyle/>
        <a:p>
          <a:endParaRPr lang="en-US" noProof="0" dirty="0"/>
        </a:p>
      </dgm:t>
    </dgm:pt>
    <dgm:pt modelId="{1F7F2779-9FAE-44FC-9761-05B848B52132}" type="sibTrans" cxnId="{3F8AD2DB-82F5-42B1-B926-A5E3E28EADD6}">
      <dgm:prSet/>
      <dgm:spPr/>
      <dgm:t>
        <a:bodyPr/>
        <a:lstStyle/>
        <a:p>
          <a:endParaRPr lang="en-US" noProof="0" dirty="0"/>
        </a:p>
      </dgm:t>
    </dgm:pt>
    <dgm:pt modelId="{B43A2F93-29A9-4824-B319-E618981F4F1C}">
      <dgm:prSet phldrT="[Text]" custT="1"/>
      <dgm:spPr/>
      <dgm:t>
        <a:bodyPr/>
        <a:lstStyle/>
        <a:p>
          <a:r>
            <a:rPr lang="en-US" sz="2800" b="1" noProof="0" dirty="0" smtClean="0"/>
            <a:t>Skills mismatch</a:t>
          </a:r>
          <a:endParaRPr lang="en-US" sz="2800" b="1" noProof="0" dirty="0"/>
        </a:p>
      </dgm:t>
    </dgm:pt>
    <dgm:pt modelId="{3DD68536-DB54-45B4-9C14-55A4ED5E89A8}" type="parTrans" cxnId="{59B9000C-53E9-40E4-A2FC-F3B95E09D87C}">
      <dgm:prSet/>
      <dgm:spPr/>
      <dgm:t>
        <a:bodyPr/>
        <a:lstStyle/>
        <a:p>
          <a:endParaRPr lang="en-US" noProof="0" dirty="0"/>
        </a:p>
      </dgm:t>
    </dgm:pt>
    <dgm:pt modelId="{916DCC1E-9131-4EFC-AF6F-CE035BE6CD73}" type="sibTrans" cxnId="{59B9000C-53E9-40E4-A2FC-F3B95E09D87C}">
      <dgm:prSet/>
      <dgm:spPr/>
      <dgm:t>
        <a:bodyPr/>
        <a:lstStyle/>
        <a:p>
          <a:endParaRPr lang="en-US" noProof="0" dirty="0"/>
        </a:p>
      </dgm:t>
    </dgm:pt>
    <dgm:pt modelId="{284EA0EA-A996-482F-9300-D942C988E92E}">
      <dgm:prSet phldrT="[Text]" custT="1"/>
      <dgm:spPr/>
      <dgm:t>
        <a:bodyPr/>
        <a:lstStyle/>
        <a:p>
          <a:r>
            <a:rPr lang="en-US" sz="1600" b="1" noProof="0" dirty="0" smtClean="0"/>
            <a:t>Conceptual offer</a:t>
          </a:r>
          <a:endParaRPr lang="en-US" sz="1600" b="1" noProof="0" dirty="0"/>
        </a:p>
      </dgm:t>
    </dgm:pt>
    <dgm:pt modelId="{CC77705E-7977-4A9E-90A2-EB580CB131A1}" type="parTrans" cxnId="{E82AF8A2-8417-4D65-8F90-3E5F137DB59C}">
      <dgm:prSet/>
      <dgm:spPr/>
      <dgm:t>
        <a:bodyPr/>
        <a:lstStyle/>
        <a:p>
          <a:endParaRPr lang="en-US" noProof="0" dirty="0"/>
        </a:p>
      </dgm:t>
    </dgm:pt>
    <dgm:pt modelId="{03DB9109-C803-4237-A074-05BDAFC0FDF5}" type="sibTrans" cxnId="{E82AF8A2-8417-4D65-8F90-3E5F137DB59C}">
      <dgm:prSet/>
      <dgm:spPr/>
      <dgm:t>
        <a:bodyPr/>
        <a:lstStyle/>
        <a:p>
          <a:endParaRPr lang="en-US" noProof="0" dirty="0"/>
        </a:p>
      </dgm:t>
    </dgm:pt>
    <dgm:pt modelId="{37440868-3A91-4805-8834-D11024398515}">
      <dgm:prSet phldrT="[Text]" custT="1"/>
      <dgm:spPr/>
      <dgm:t>
        <a:bodyPr anchor="ctr" anchorCtr="1"/>
        <a:lstStyle/>
        <a:p>
          <a:pPr algn="ctr"/>
          <a:r>
            <a:rPr lang="en-US" sz="1600" b="1" noProof="0" dirty="0" smtClean="0"/>
            <a:t>Few offer for emerging markets</a:t>
          </a:r>
          <a:endParaRPr lang="en-US" sz="1600" b="1" noProof="0" dirty="0"/>
        </a:p>
      </dgm:t>
    </dgm:pt>
    <dgm:pt modelId="{9B2BC940-BE9F-407B-869D-63D97203B41B}" type="parTrans" cxnId="{B8E59159-4A89-4D80-ACE2-E4C45D4183AB}">
      <dgm:prSet/>
      <dgm:spPr/>
      <dgm:t>
        <a:bodyPr/>
        <a:lstStyle/>
        <a:p>
          <a:endParaRPr lang="en-US" noProof="0" dirty="0"/>
        </a:p>
      </dgm:t>
    </dgm:pt>
    <dgm:pt modelId="{1A3729F3-72AD-45F4-A0C1-E2AFA953603D}" type="sibTrans" cxnId="{B8E59159-4A89-4D80-ACE2-E4C45D4183AB}">
      <dgm:prSet/>
      <dgm:spPr/>
      <dgm:t>
        <a:bodyPr/>
        <a:lstStyle/>
        <a:p>
          <a:endParaRPr lang="en-US" noProof="0" dirty="0"/>
        </a:p>
      </dgm:t>
    </dgm:pt>
    <dgm:pt modelId="{12ED3819-3B65-4150-B7B8-31D04482C618}">
      <dgm:prSet phldrT="[Text]" custT="1"/>
      <dgm:spPr/>
      <dgm:t>
        <a:bodyPr/>
        <a:lstStyle/>
        <a:p>
          <a:r>
            <a:rPr lang="en-US" sz="1600" b="1" noProof="0" dirty="0" smtClean="0"/>
            <a:t>Technological evolution</a:t>
          </a:r>
          <a:endParaRPr lang="en-US" sz="1600" b="1" noProof="0" dirty="0"/>
        </a:p>
      </dgm:t>
    </dgm:pt>
    <dgm:pt modelId="{D4D57FE3-D2A4-4D72-BABF-7EAA53AFA065}" type="parTrans" cxnId="{E748EB7E-50E9-4049-A505-7271C6363983}">
      <dgm:prSet/>
      <dgm:spPr/>
      <dgm:t>
        <a:bodyPr/>
        <a:lstStyle/>
        <a:p>
          <a:endParaRPr lang="en-US" noProof="0" dirty="0"/>
        </a:p>
      </dgm:t>
    </dgm:pt>
    <dgm:pt modelId="{7DB73079-2725-4B6A-BAC3-335555393D13}" type="sibTrans" cxnId="{E748EB7E-50E9-4049-A505-7271C6363983}">
      <dgm:prSet/>
      <dgm:spPr/>
      <dgm:t>
        <a:bodyPr/>
        <a:lstStyle/>
        <a:p>
          <a:endParaRPr lang="en-US" noProof="0" dirty="0"/>
        </a:p>
      </dgm:t>
    </dgm:pt>
    <dgm:pt modelId="{E5743214-6D52-4725-A7F8-B759AE389E4C}">
      <dgm:prSet phldrT="[Text]" custT="1"/>
      <dgm:spPr/>
      <dgm:t>
        <a:bodyPr/>
        <a:lstStyle/>
        <a:p>
          <a:r>
            <a:rPr lang="en-US" sz="1600" b="1" noProof="0" dirty="0" smtClean="0"/>
            <a:t>New markets</a:t>
          </a:r>
          <a:endParaRPr lang="en-US" sz="1600" b="1" noProof="0" dirty="0"/>
        </a:p>
      </dgm:t>
    </dgm:pt>
    <dgm:pt modelId="{73708415-E9F1-4CE8-B227-3E1EE836C26B}" type="parTrans" cxnId="{4E8D987A-7139-4D1C-84F0-0357EC7BD729}">
      <dgm:prSet/>
      <dgm:spPr/>
      <dgm:t>
        <a:bodyPr/>
        <a:lstStyle/>
        <a:p>
          <a:endParaRPr lang="en-US" noProof="0" dirty="0"/>
        </a:p>
      </dgm:t>
    </dgm:pt>
    <dgm:pt modelId="{390C0EB3-8868-405A-807B-2E9DB25BAD87}" type="sibTrans" cxnId="{4E8D987A-7139-4D1C-84F0-0357EC7BD729}">
      <dgm:prSet/>
      <dgm:spPr/>
      <dgm:t>
        <a:bodyPr/>
        <a:lstStyle/>
        <a:p>
          <a:endParaRPr lang="en-US" noProof="0" dirty="0"/>
        </a:p>
      </dgm:t>
    </dgm:pt>
    <dgm:pt modelId="{4F2FC6AC-EDA7-4346-9948-AECE49D703CE}">
      <dgm:prSet phldrT="[Text]"/>
      <dgm:spPr/>
      <dgm:t>
        <a:bodyPr/>
        <a:lstStyle/>
        <a:p>
          <a:endParaRPr lang="en-US" noProof="0" dirty="0"/>
        </a:p>
      </dgm:t>
    </dgm:pt>
    <dgm:pt modelId="{F59D7E0B-EF8D-43C0-ABAC-0F65320329C9}" type="parTrans" cxnId="{F4C7FF55-6A7B-414E-8F8E-E0120A32999A}">
      <dgm:prSet/>
      <dgm:spPr/>
      <dgm:t>
        <a:bodyPr/>
        <a:lstStyle/>
        <a:p>
          <a:endParaRPr lang="en-US" noProof="0" dirty="0"/>
        </a:p>
      </dgm:t>
    </dgm:pt>
    <dgm:pt modelId="{E286921E-010B-40A9-83D0-0A73A822FED8}" type="sibTrans" cxnId="{F4C7FF55-6A7B-414E-8F8E-E0120A32999A}">
      <dgm:prSet/>
      <dgm:spPr/>
      <dgm:t>
        <a:bodyPr/>
        <a:lstStyle/>
        <a:p>
          <a:endParaRPr lang="en-US" noProof="0" dirty="0"/>
        </a:p>
      </dgm:t>
    </dgm:pt>
    <dgm:pt modelId="{4A22E24C-949E-4922-AD1C-603CC007BF92}">
      <dgm:prSet phldrT="[Text]" custT="1"/>
      <dgm:spPr/>
      <dgm:t>
        <a:bodyPr anchor="ctr" anchorCtr="1"/>
        <a:lstStyle/>
        <a:p>
          <a:pPr algn="ctr"/>
          <a:r>
            <a:rPr lang="en-US" sz="1600" b="1" noProof="0" dirty="0" smtClean="0"/>
            <a:t>Slow reaction capacity</a:t>
          </a:r>
          <a:endParaRPr lang="en-US" sz="1600" b="1" noProof="0" dirty="0"/>
        </a:p>
      </dgm:t>
    </dgm:pt>
    <dgm:pt modelId="{BAC9E984-561E-4BC6-A9DD-02352E5B682F}" type="parTrans" cxnId="{232B7458-4BEF-4859-ADC4-38438FD954A5}">
      <dgm:prSet/>
      <dgm:spPr/>
      <dgm:t>
        <a:bodyPr/>
        <a:lstStyle/>
        <a:p>
          <a:endParaRPr lang="en-US" noProof="0" dirty="0"/>
        </a:p>
      </dgm:t>
    </dgm:pt>
    <dgm:pt modelId="{91CC900C-81E8-45B4-9E4A-98C504933C63}" type="sibTrans" cxnId="{232B7458-4BEF-4859-ADC4-38438FD954A5}">
      <dgm:prSet/>
      <dgm:spPr/>
      <dgm:t>
        <a:bodyPr/>
        <a:lstStyle/>
        <a:p>
          <a:endParaRPr lang="en-US" noProof="0" dirty="0"/>
        </a:p>
      </dgm:t>
    </dgm:pt>
    <dgm:pt modelId="{DA8242F5-A8B2-47EB-B5D1-EF03B71C2243}" type="pres">
      <dgm:prSet presAssocID="{051443BC-A5CD-4EEE-BC99-C5545C0BDF3B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pt-PT"/>
        </a:p>
      </dgm:t>
    </dgm:pt>
    <dgm:pt modelId="{5A528C92-31C7-4B61-B3D7-8024EF250737}" type="pres">
      <dgm:prSet presAssocID="{051443BC-A5CD-4EEE-BC99-C5545C0BDF3B}" presName="arc1" presStyleLbl="node1" presStyleIdx="0" presStyleCnt="4" custLinFactNeighborX="-10836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pt-PT"/>
        </a:p>
      </dgm:t>
    </dgm:pt>
    <dgm:pt modelId="{B876B568-EEC1-4AF5-906E-22A02770C49A}" type="pres">
      <dgm:prSet presAssocID="{051443BC-A5CD-4EEE-BC99-C5545C0BDF3B}" presName="arc3" presStyleLbl="node1" presStyleIdx="1" presStyleCnt="4" custLinFactNeighborX="-7224"/>
      <dgm:spPr/>
      <dgm:t>
        <a:bodyPr/>
        <a:lstStyle/>
        <a:p>
          <a:endParaRPr lang="pt-PT"/>
        </a:p>
      </dgm:t>
    </dgm:pt>
    <dgm:pt modelId="{9C15683B-B80D-4C16-A42C-042DAC1B9AAE}" type="pres">
      <dgm:prSet presAssocID="{051443BC-A5CD-4EEE-BC99-C5545C0BDF3B}" presName="parentText2" presStyleLbl="revTx" presStyleIdx="0" presStyleCnt="3" custScaleX="145269" custLinFactNeighborX="-1189" custLinFactNeighborY="43854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68FE892-2D04-43A1-A227-521688275173}" type="pres">
      <dgm:prSet presAssocID="{051443BC-A5CD-4EEE-BC99-C5545C0BDF3B}" presName="arc2" presStyleLbl="node1" presStyleIdx="2" presStyleCnt="4" custLinFactNeighborX="1505"/>
      <dgm:spPr/>
      <dgm:t>
        <a:bodyPr/>
        <a:lstStyle/>
        <a:p>
          <a:endParaRPr lang="pt-PT"/>
        </a:p>
      </dgm:t>
    </dgm:pt>
    <dgm:pt modelId="{4CA8CB0A-539C-4E46-86DF-C8236FD9D261}" type="pres">
      <dgm:prSet presAssocID="{051443BC-A5CD-4EEE-BC99-C5545C0BDF3B}" presName="arc4" presStyleLbl="node1" presStyleIdx="3" presStyleCnt="4" custLinFactNeighborX="4214"/>
      <dgm:spPr/>
      <dgm:t>
        <a:bodyPr/>
        <a:lstStyle/>
        <a:p>
          <a:endParaRPr lang="pt-PT"/>
        </a:p>
      </dgm:t>
    </dgm:pt>
    <dgm:pt modelId="{C029D6F0-916E-4BC8-8830-C42868715101}" type="pres">
      <dgm:prSet presAssocID="{051443BC-A5CD-4EEE-BC99-C5545C0BDF3B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F9B32E4-BFBD-4866-8FE6-71926B375958}" type="pres">
      <dgm:prSet presAssocID="{051443BC-A5CD-4EEE-BC99-C5545C0BDF3B}" presName="middleComposite" presStyleCnt="0"/>
      <dgm:spPr/>
      <dgm:t>
        <a:bodyPr/>
        <a:lstStyle/>
        <a:p>
          <a:endParaRPr lang="pt-PT"/>
        </a:p>
      </dgm:t>
    </dgm:pt>
    <dgm:pt modelId="{3DA1C609-FA18-4BDB-9DBA-18A6A574561E}" type="pres">
      <dgm:prSet presAssocID="{284EA0EA-A996-482F-9300-D942C988E92E}" presName="circ1" presStyleLbl="vennNode1" presStyleIdx="0" presStyleCnt="9" custLinFactNeighborY="-4998"/>
      <dgm:spPr/>
      <dgm:t>
        <a:bodyPr/>
        <a:lstStyle/>
        <a:p>
          <a:endParaRPr lang="pt-PT"/>
        </a:p>
      </dgm:t>
    </dgm:pt>
    <dgm:pt modelId="{DD64A449-EC7E-45C9-9F1B-C5CF0BF2C127}" type="pres">
      <dgm:prSet presAssocID="{284EA0EA-A996-482F-9300-D942C988E92E}" presName="circ1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  <dgm:pt modelId="{5F00ED30-4DA0-4A59-9D94-8B6349AE8909}" type="pres">
      <dgm:prSet presAssocID="{37440868-3A91-4805-8834-D11024398515}" presName="circ2" presStyleLbl="vennNode1" presStyleIdx="1" presStyleCnt="9" custScaleX="111875" custScaleY="103101" custLinFactNeighborX="2667" custLinFactNeighborY="-1429"/>
      <dgm:spPr/>
      <dgm:t>
        <a:bodyPr/>
        <a:lstStyle/>
        <a:p>
          <a:endParaRPr lang="pt-PT"/>
        </a:p>
      </dgm:t>
    </dgm:pt>
    <dgm:pt modelId="{60DB6B85-8F1B-4AE9-A336-161263BEF84A}" type="pres">
      <dgm:prSet presAssocID="{37440868-3A91-4805-8834-D11024398515}" presName="circ2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  <dgm:pt modelId="{9BE5E9A1-D58E-43D8-A53F-4B19037DCA95}" type="pres">
      <dgm:prSet presAssocID="{4A22E24C-949E-4922-AD1C-603CC007BF92}" presName="circ3" presStyleLbl="vennNode1" presStyleIdx="2" presStyleCnt="9" custScaleX="109681" custScaleY="105294" custLinFactNeighborX="-16402" custLinFactNeighborY="-2142"/>
      <dgm:spPr/>
      <dgm:t>
        <a:bodyPr/>
        <a:lstStyle/>
        <a:p>
          <a:endParaRPr lang="pt-PT"/>
        </a:p>
      </dgm:t>
    </dgm:pt>
    <dgm:pt modelId="{6C4E610F-2AF8-4E04-A7B1-EBF7EF26B9F9}" type="pres">
      <dgm:prSet presAssocID="{4A22E24C-949E-4922-AD1C-603CC007BF92}" presName="circ3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  <dgm:pt modelId="{E8E980A5-626D-4604-A641-C249B3A7C895}" type="pres">
      <dgm:prSet presAssocID="{051443BC-A5CD-4EEE-BC99-C5545C0BDF3B}" presName="leftComposite" presStyleCnt="0"/>
      <dgm:spPr/>
      <dgm:t>
        <a:bodyPr/>
        <a:lstStyle/>
        <a:p>
          <a:endParaRPr lang="pt-PT"/>
        </a:p>
      </dgm:t>
    </dgm:pt>
    <dgm:pt modelId="{326AE1E5-7279-48DC-8B50-0562AA109F19}" type="pres">
      <dgm:prSet presAssocID="{A8A69DAB-9B99-4C8F-A97D-5527EDA986E4}" presName="childText1_1" presStyleLbl="vennNode1" presStyleIdx="3" presStyleCnt="9" custScaleX="137018" custScaleY="128269" custLinFactNeighborX="-54915" custLinFactNeighborY="-3085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  <dgm:pt modelId="{7B511E5C-2F03-4150-B442-38E2F076DE44}" type="pres">
      <dgm:prSet presAssocID="{A8A69DAB-9B99-4C8F-A97D-5527EDA986E4}" presName="ellipse1" presStyleLbl="vennNode1" presStyleIdx="4" presStyleCnt="9" custLinFactNeighborX="-69588"/>
      <dgm:spPr/>
      <dgm:t>
        <a:bodyPr/>
        <a:lstStyle/>
        <a:p>
          <a:endParaRPr lang="pt-PT"/>
        </a:p>
      </dgm:t>
    </dgm:pt>
    <dgm:pt modelId="{5131BC93-1A3C-42FE-90E0-38476D27FB2B}" type="pres">
      <dgm:prSet presAssocID="{A8A69DAB-9B99-4C8F-A97D-5527EDA986E4}" presName="ellipse2" presStyleLbl="vennNode1" presStyleIdx="5" presStyleCnt="9" custLinFactX="-19556" custLinFactNeighborX="-100000"/>
      <dgm:spPr/>
      <dgm:t>
        <a:bodyPr/>
        <a:lstStyle/>
        <a:p>
          <a:endParaRPr lang="pt-PT"/>
        </a:p>
      </dgm:t>
    </dgm:pt>
    <dgm:pt modelId="{994186BC-5EED-430F-B582-98ACC185B05C}" type="pres">
      <dgm:prSet presAssocID="{12ED3819-3B65-4150-B7B8-31D04482C618}" presName="childText1_2" presStyleLbl="vennNode1" presStyleIdx="6" presStyleCnt="9" custScaleX="145764" custScaleY="142845" custLinFactNeighborX="-44444" custLinFactNeighborY="5140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  <dgm:pt modelId="{9AE431BC-022A-4B2E-B23E-B35A2F2B2AAD}" type="pres">
      <dgm:prSet presAssocID="{12ED3819-3B65-4150-B7B8-31D04482C618}" presName="ellipse3" presStyleLbl="vennNode1" presStyleIdx="7" presStyleCnt="9" custLinFactX="-19556" custLinFactNeighborX="-100000"/>
      <dgm:spPr/>
      <dgm:t>
        <a:bodyPr/>
        <a:lstStyle/>
        <a:p>
          <a:endParaRPr lang="pt-PT"/>
        </a:p>
      </dgm:t>
    </dgm:pt>
    <dgm:pt modelId="{61C9CA4D-2CAF-4842-BC61-53DA31E48A8E}" type="pres">
      <dgm:prSet presAssocID="{E5743214-6D52-4725-A7F8-B759AE389E4C}" presName="childText1_3" presStyleLbl="vennNode1" presStyleIdx="8" presStyleCnt="9" custScaleX="134102" custScaleY="125354" custLinFactNeighborX="-43416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  <dgm:pt modelId="{712C2130-46B6-405C-B2EC-849E6599C72E}" type="pres">
      <dgm:prSet presAssocID="{051443BC-A5CD-4EEE-BC99-C5545C0BDF3B}" presName="rightChild" presStyleLbl="node2" presStyleIdx="0" presStyleCnt="1" custScaleX="104385" custScaleY="104403" custLinFactNeighborX="11845" custLinFactNeighborY="515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  <dgm:pt modelId="{30DEDB1C-2DE9-4BA2-B31A-34F7FAF43933}" type="pres">
      <dgm:prSet presAssocID="{051443BC-A5CD-4EEE-BC99-C5545C0BDF3B}" presName="parentText1" presStyleLbl="revTx" presStyleIdx="2" presStyleCnt="3" custLinFactNeighborX="-23092" custLinFactNeighborY="45255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B8E59159-4A89-4D80-ACE2-E4C45D4183AB}" srcId="{8425EC9E-B9AE-478D-A0A4-5160EAAFC1B0}" destId="{37440868-3A91-4805-8834-D11024398515}" srcOrd="1" destOrd="0" parTransId="{9B2BC940-BE9F-407B-869D-63D97203B41B}" sibTransId="{1A3729F3-72AD-45F4-A0C1-E2AFA953603D}"/>
    <dgm:cxn modelId="{8FB4A57A-987B-49D0-8CF3-E93EB982B425}" type="presOf" srcId="{4F2FC6AC-EDA7-4346-9948-AECE49D703CE}" destId="{C029D6F0-916E-4BC8-8830-C42868715101}" srcOrd="0" destOrd="0" presId="urn:microsoft.com/office/officeart/2009/3/layout/PhasedProcess"/>
    <dgm:cxn modelId="{F32B4EB4-7632-48A5-B273-5C5C2C0BF2AA}" type="presOf" srcId="{B43A2F93-29A9-4824-B319-E618981F4F1C}" destId="{712C2130-46B6-405C-B2EC-849E6599C72E}" srcOrd="0" destOrd="0" presId="urn:microsoft.com/office/officeart/2009/3/layout/PhasedProcess"/>
    <dgm:cxn modelId="{3D5416AC-96AA-4043-8DE0-9A220B4AE72E}" srcId="{ED166D17-8D02-4707-89CE-79EC2F531818}" destId="{A8A69DAB-9B99-4C8F-A97D-5527EDA986E4}" srcOrd="0" destOrd="0" parTransId="{999F492E-91F4-4241-BAA5-6C116167FE42}" sibTransId="{C0F380CF-E1E3-47AD-8C34-74EF02C5935F}"/>
    <dgm:cxn modelId="{8E57B1A2-BDD1-428E-BB61-D61CD79A54FF}" type="presOf" srcId="{37440868-3A91-4805-8834-D11024398515}" destId="{60DB6B85-8F1B-4AE9-A336-161263BEF84A}" srcOrd="1" destOrd="0" presId="urn:microsoft.com/office/officeart/2009/3/layout/PhasedProcess"/>
    <dgm:cxn modelId="{5D64D35D-5009-41A4-9A93-B4682B728DB9}" type="presOf" srcId="{051443BC-A5CD-4EEE-BC99-C5545C0BDF3B}" destId="{DA8242F5-A8B2-47EB-B5D1-EF03B71C2243}" srcOrd="0" destOrd="0" presId="urn:microsoft.com/office/officeart/2009/3/layout/PhasedProcess"/>
    <dgm:cxn modelId="{F4C7FF55-6A7B-414E-8F8E-E0120A32999A}" srcId="{051443BC-A5CD-4EEE-BC99-C5545C0BDF3B}" destId="{4F2FC6AC-EDA7-4346-9948-AECE49D703CE}" srcOrd="2" destOrd="0" parTransId="{F59D7E0B-EF8D-43C0-ABAC-0F65320329C9}" sibTransId="{E286921E-010B-40A9-83D0-0A73A822FED8}"/>
    <dgm:cxn modelId="{4E8D987A-7139-4D1C-84F0-0357EC7BD729}" srcId="{ED166D17-8D02-4707-89CE-79EC2F531818}" destId="{E5743214-6D52-4725-A7F8-B759AE389E4C}" srcOrd="2" destOrd="0" parTransId="{73708415-E9F1-4CE8-B227-3E1EE836C26B}" sibTransId="{390C0EB3-8868-405A-807B-2E9DB25BAD87}"/>
    <dgm:cxn modelId="{37CE9D35-4D89-4EED-BE58-1B3D776FFD74}" type="presOf" srcId="{12ED3819-3B65-4150-B7B8-31D04482C618}" destId="{994186BC-5EED-430F-B582-98ACC185B05C}" srcOrd="0" destOrd="0" presId="urn:microsoft.com/office/officeart/2009/3/layout/PhasedProcess"/>
    <dgm:cxn modelId="{8183B08C-B1E5-431C-8193-8218DD34F55A}" type="presOf" srcId="{4A22E24C-949E-4922-AD1C-603CC007BF92}" destId="{9BE5E9A1-D58E-43D8-A53F-4B19037DCA95}" srcOrd="0" destOrd="0" presId="urn:microsoft.com/office/officeart/2009/3/layout/PhasedProcess"/>
    <dgm:cxn modelId="{591E3D29-5D64-423D-B05A-64072A8CA3F7}" type="presOf" srcId="{4A22E24C-949E-4922-AD1C-603CC007BF92}" destId="{6C4E610F-2AF8-4E04-A7B1-EBF7EF26B9F9}" srcOrd="1" destOrd="0" presId="urn:microsoft.com/office/officeart/2009/3/layout/PhasedProcess"/>
    <dgm:cxn modelId="{00012098-8845-485B-8344-F0EF54F5867A}" type="presOf" srcId="{E5743214-6D52-4725-A7F8-B759AE389E4C}" destId="{61C9CA4D-2CAF-4842-BC61-53DA31E48A8E}" srcOrd="0" destOrd="0" presId="urn:microsoft.com/office/officeart/2009/3/layout/PhasedProcess"/>
    <dgm:cxn modelId="{1BEE0C54-DDC1-419E-9A5D-BE6B18C364BE}" type="presOf" srcId="{8425EC9E-B9AE-478D-A0A4-5160EAAFC1B0}" destId="{9C15683B-B80D-4C16-A42C-042DAC1B9AAE}" srcOrd="0" destOrd="0" presId="urn:microsoft.com/office/officeart/2009/3/layout/PhasedProcess"/>
    <dgm:cxn modelId="{3F8AD2DB-82F5-42B1-B926-A5E3E28EADD6}" srcId="{051443BC-A5CD-4EEE-BC99-C5545C0BDF3B}" destId="{8425EC9E-B9AE-478D-A0A4-5160EAAFC1B0}" srcOrd="1" destOrd="0" parTransId="{8EFB8D14-B58F-4B58-BB23-4C3D0EBA861A}" sibTransId="{1F7F2779-9FAE-44FC-9761-05B848B52132}"/>
    <dgm:cxn modelId="{2DC5F3A6-211F-4B01-BFBD-54C56DEB24BD}" type="presOf" srcId="{ED166D17-8D02-4707-89CE-79EC2F531818}" destId="{30DEDB1C-2DE9-4BA2-B31A-34F7FAF43933}" srcOrd="0" destOrd="0" presId="urn:microsoft.com/office/officeart/2009/3/layout/PhasedProcess"/>
    <dgm:cxn modelId="{10BB51B7-742E-4095-AE14-34C59947ECE8}" type="presOf" srcId="{A8A69DAB-9B99-4C8F-A97D-5527EDA986E4}" destId="{326AE1E5-7279-48DC-8B50-0562AA109F19}" srcOrd="0" destOrd="0" presId="urn:microsoft.com/office/officeart/2009/3/layout/PhasedProcess"/>
    <dgm:cxn modelId="{FFEDFE22-F69D-447B-B03D-41633D2BBBF5}" type="presOf" srcId="{37440868-3A91-4805-8834-D11024398515}" destId="{5F00ED30-4DA0-4A59-9D94-8B6349AE8909}" srcOrd="0" destOrd="0" presId="urn:microsoft.com/office/officeart/2009/3/layout/PhasedProcess"/>
    <dgm:cxn modelId="{3A572BB8-7C2A-4789-8F69-F8C10FCEE4D0}" type="presOf" srcId="{284EA0EA-A996-482F-9300-D942C988E92E}" destId="{DD64A449-EC7E-45C9-9F1B-C5CF0BF2C127}" srcOrd="1" destOrd="0" presId="urn:microsoft.com/office/officeart/2009/3/layout/PhasedProcess"/>
    <dgm:cxn modelId="{59B9000C-53E9-40E4-A2FC-F3B95E09D87C}" srcId="{4F2FC6AC-EDA7-4346-9948-AECE49D703CE}" destId="{B43A2F93-29A9-4824-B319-E618981F4F1C}" srcOrd="0" destOrd="0" parTransId="{3DD68536-DB54-45B4-9C14-55A4ED5E89A8}" sibTransId="{916DCC1E-9131-4EFC-AF6F-CE035BE6CD73}"/>
    <dgm:cxn modelId="{0662C756-E1D3-453F-86C2-05E7C452A102}" srcId="{051443BC-A5CD-4EEE-BC99-C5545C0BDF3B}" destId="{ED166D17-8D02-4707-89CE-79EC2F531818}" srcOrd="0" destOrd="0" parTransId="{59A9B73D-936D-4F07-85E8-F5DAB392FFA1}" sibTransId="{0C49F1DD-DFC8-4AFE-B598-0ECB671E32D1}"/>
    <dgm:cxn modelId="{E82AF8A2-8417-4D65-8F90-3E5F137DB59C}" srcId="{8425EC9E-B9AE-478D-A0A4-5160EAAFC1B0}" destId="{284EA0EA-A996-482F-9300-D942C988E92E}" srcOrd="0" destOrd="0" parTransId="{CC77705E-7977-4A9E-90A2-EB580CB131A1}" sibTransId="{03DB9109-C803-4237-A074-05BDAFC0FDF5}"/>
    <dgm:cxn modelId="{E748EB7E-50E9-4049-A505-7271C6363983}" srcId="{ED166D17-8D02-4707-89CE-79EC2F531818}" destId="{12ED3819-3B65-4150-B7B8-31D04482C618}" srcOrd="1" destOrd="0" parTransId="{D4D57FE3-D2A4-4D72-BABF-7EAA53AFA065}" sibTransId="{7DB73079-2725-4B6A-BAC3-335555393D13}"/>
    <dgm:cxn modelId="{232B7458-4BEF-4859-ADC4-38438FD954A5}" srcId="{8425EC9E-B9AE-478D-A0A4-5160EAAFC1B0}" destId="{4A22E24C-949E-4922-AD1C-603CC007BF92}" srcOrd="2" destOrd="0" parTransId="{BAC9E984-561E-4BC6-A9DD-02352E5B682F}" sibTransId="{91CC900C-81E8-45B4-9E4A-98C504933C63}"/>
    <dgm:cxn modelId="{99E54526-1E01-4637-9AFA-FCF5E5B53AF2}" type="presOf" srcId="{284EA0EA-A996-482F-9300-D942C988E92E}" destId="{3DA1C609-FA18-4BDB-9DBA-18A6A574561E}" srcOrd="0" destOrd="0" presId="urn:microsoft.com/office/officeart/2009/3/layout/PhasedProcess"/>
    <dgm:cxn modelId="{BC098A21-1C49-442D-9159-39A92080CB5E}" type="presParOf" srcId="{DA8242F5-A8B2-47EB-B5D1-EF03B71C2243}" destId="{5A528C92-31C7-4B61-B3D7-8024EF250737}" srcOrd="0" destOrd="0" presId="urn:microsoft.com/office/officeart/2009/3/layout/PhasedProcess"/>
    <dgm:cxn modelId="{D0023042-020F-48E3-8D10-41496DD8A2EB}" type="presParOf" srcId="{DA8242F5-A8B2-47EB-B5D1-EF03B71C2243}" destId="{B876B568-EEC1-4AF5-906E-22A02770C49A}" srcOrd="1" destOrd="0" presId="urn:microsoft.com/office/officeart/2009/3/layout/PhasedProcess"/>
    <dgm:cxn modelId="{648A15F5-53E2-4A93-9E6C-50283DA3A849}" type="presParOf" srcId="{DA8242F5-A8B2-47EB-B5D1-EF03B71C2243}" destId="{9C15683B-B80D-4C16-A42C-042DAC1B9AAE}" srcOrd="2" destOrd="0" presId="urn:microsoft.com/office/officeart/2009/3/layout/PhasedProcess"/>
    <dgm:cxn modelId="{155B626F-0CC3-4A51-AA82-187404701273}" type="presParOf" srcId="{DA8242F5-A8B2-47EB-B5D1-EF03B71C2243}" destId="{A68FE892-2D04-43A1-A227-521688275173}" srcOrd="3" destOrd="0" presId="urn:microsoft.com/office/officeart/2009/3/layout/PhasedProcess"/>
    <dgm:cxn modelId="{A1F75890-EEE2-4B15-9BD0-74F339F77A3A}" type="presParOf" srcId="{DA8242F5-A8B2-47EB-B5D1-EF03B71C2243}" destId="{4CA8CB0A-539C-4E46-86DF-C8236FD9D261}" srcOrd="4" destOrd="0" presId="urn:microsoft.com/office/officeart/2009/3/layout/PhasedProcess"/>
    <dgm:cxn modelId="{671F5A53-2646-46CE-8A72-631D86363A54}" type="presParOf" srcId="{DA8242F5-A8B2-47EB-B5D1-EF03B71C2243}" destId="{C029D6F0-916E-4BC8-8830-C42868715101}" srcOrd="5" destOrd="0" presId="urn:microsoft.com/office/officeart/2009/3/layout/PhasedProcess"/>
    <dgm:cxn modelId="{1C875814-50CB-4E34-AC37-25835EB0C4F8}" type="presParOf" srcId="{DA8242F5-A8B2-47EB-B5D1-EF03B71C2243}" destId="{7F9B32E4-BFBD-4866-8FE6-71926B375958}" srcOrd="6" destOrd="0" presId="urn:microsoft.com/office/officeart/2009/3/layout/PhasedProcess"/>
    <dgm:cxn modelId="{D12A0FCC-CF58-4032-868B-82BFC54ED9FB}" type="presParOf" srcId="{7F9B32E4-BFBD-4866-8FE6-71926B375958}" destId="{3DA1C609-FA18-4BDB-9DBA-18A6A574561E}" srcOrd="0" destOrd="0" presId="urn:microsoft.com/office/officeart/2009/3/layout/PhasedProcess"/>
    <dgm:cxn modelId="{C27A336D-1689-4E48-A06F-E07284085035}" type="presParOf" srcId="{7F9B32E4-BFBD-4866-8FE6-71926B375958}" destId="{DD64A449-EC7E-45C9-9F1B-C5CF0BF2C127}" srcOrd="1" destOrd="0" presId="urn:microsoft.com/office/officeart/2009/3/layout/PhasedProcess"/>
    <dgm:cxn modelId="{E1106167-D05D-41D4-BE0C-CBC13BB6BAFA}" type="presParOf" srcId="{7F9B32E4-BFBD-4866-8FE6-71926B375958}" destId="{5F00ED30-4DA0-4A59-9D94-8B6349AE8909}" srcOrd="2" destOrd="0" presId="urn:microsoft.com/office/officeart/2009/3/layout/PhasedProcess"/>
    <dgm:cxn modelId="{639588F4-2753-4472-A1F5-BA765A628321}" type="presParOf" srcId="{7F9B32E4-BFBD-4866-8FE6-71926B375958}" destId="{60DB6B85-8F1B-4AE9-A336-161263BEF84A}" srcOrd="3" destOrd="0" presId="urn:microsoft.com/office/officeart/2009/3/layout/PhasedProcess"/>
    <dgm:cxn modelId="{8F8403C3-5D4C-48F9-A88F-BE8C951EC1F4}" type="presParOf" srcId="{7F9B32E4-BFBD-4866-8FE6-71926B375958}" destId="{9BE5E9A1-D58E-43D8-A53F-4B19037DCA95}" srcOrd="4" destOrd="0" presId="urn:microsoft.com/office/officeart/2009/3/layout/PhasedProcess"/>
    <dgm:cxn modelId="{3B598FC6-F8B9-44EB-906F-A1DC18AD5FBB}" type="presParOf" srcId="{7F9B32E4-BFBD-4866-8FE6-71926B375958}" destId="{6C4E610F-2AF8-4E04-A7B1-EBF7EF26B9F9}" srcOrd="5" destOrd="0" presId="urn:microsoft.com/office/officeart/2009/3/layout/PhasedProcess"/>
    <dgm:cxn modelId="{D60EBABC-3467-406A-8780-9944300A0ACD}" type="presParOf" srcId="{DA8242F5-A8B2-47EB-B5D1-EF03B71C2243}" destId="{E8E980A5-626D-4604-A641-C249B3A7C895}" srcOrd="7" destOrd="0" presId="urn:microsoft.com/office/officeart/2009/3/layout/PhasedProcess"/>
    <dgm:cxn modelId="{BCB59764-D74B-47C6-910F-77F8A5478E4A}" type="presParOf" srcId="{E8E980A5-626D-4604-A641-C249B3A7C895}" destId="{326AE1E5-7279-48DC-8B50-0562AA109F19}" srcOrd="0" destOrd="0" presId="urn:microsoft.com/office/officeart/2009/3/layout/PhasedProcess"/>
    <dgm:cxn modelId="{4487E7EC-478A-4583-94F3-AF40413E2F23}" type="presParOf" srcId="{E8E980A5-626D-4604-A641-C249B3A7C895}" destId="{7B511E5C-2F03-4150-B442-38E2F076DE44}" srcOrd="1" destOrd="0" presId="urn:microsoft.com/office/officeart/2009/3/layout/PhasedProcess"/>
    <dgm:cxn modelId="{48E80BDF-D391-4881-A21A-65FB80A2EBCE}" type="presParOf" srcId="{E8E980A5-626D-4604-A641-C249B3A7C895}" destId="{5131BC93-1A3C-42FE-90E0-38476D27FB2B}" srcOrd="2" destOrd="0" presId="urn:microsoft.com/office/officeart/2009/3/layout/PhasedProcess"/>
    <dgm:cxn modelId="{E88FFA62-FC49-4DD3-8D93-2401545A2C21}" type="presParOf" srcId="{E8E980A5-626D-4604-A641-C249B3A7C895}" destId="{994186BC-5EED-430F-B582-98ACC185B05C}" srcOrd="3" destOrd="0" presId="urn:microsoft.com/office/officeart/2009/3/layout/PhasedProcess"/>
    <dgm:cxn modelId="{0B3DF2CB-4E67-4A2D-A04C-F4F473541BA3}" type="presParOf" srcId="{E8E980A5-626D-4604-A641-C249B3A7C895}" destId="{9AE431BC-022A-4B2E-B23E-B35A2F2B2AAD}" srcOrd="4" destOrd="0" presId="urn:microsoft.com/office/officeart/2009/3/layout/PhasedProcess"/>
    <dgm:cxn modelId="{DB24A2D5-D5A7-4F41-9B0F-F58849E40BE5}" type="presParOf" srcId="{E8E980A5-626D-4604-A641-C249B3A7C895}" destId="{61C9CA4D-2CAF-4842-BC61-53DA31E48A8E}" srcOrd="5" destOrd="0" presId="urn:microsoft.com/office/officeart/2009/3/layout/PhasedProcess"/>
    <dgm:cxn modelId="{95DBCB38-73C8-44D7-9E2D-EF280C64ACB7}" type="presParOf" srcId="{DA8242F5-A8B2-47EB-B5D1-EF03B71C2243}" destId="{712C2130-46B6-405C-B2EC-849E6599C72E}" srcOrd="8" destOrd="0" presId="urn:microsoft.com/office/officeart/2009/3/layout/PhasedProcess"/>
    <dgm:cxn modelId="{517577E5-1BC0-47F6-826B-0881B376EC9E}" type="presParOf" srcId="{DA8242F5-A8B2-47EB-B5D1-EF03B71C2243}" destId="{30DEDB1C-2DE9-4BA2-B31A-34F7FAF43933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A2BB2F-2812-44F5-A6B7-2F02DBC36698}" type="doc">
      <dgm:prSet loTypeId="urn:microsoft.com/office/officeart/2005/8/layout/process3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pt-PT"/>
        </a:p>
      </dgm:t>
    </dgm:pt>
    <dgm:pt modelId="{6C4815CF-F6BF-4EF3-9908-8F363D65FD4C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pPr algn="ctr"/>
          <a:r>
            <a:rPr lang="pt-PT" b="1" dirty="0" smtClean="0"/>
            <a:t>APPRENTICESHIP</a:t>
          </a:r>
          <a:endParaRPr lang="pt-PT" b="1" dirty="0"/>
        </a:p>
      </dgm:t>
    </dgm:pt>
    <dgm:pt modelId="{C8911714-92AE-48CE-BDCB-C6D5E450D9F8}" type="parTrans" cxnId="{E9FEEE12-D54D-46A4-96F2-95F77B3BF535}">
      <dgm:prSet/>
      <dgm:spPr/>
      <dgm:t>
        <a:bodyPr/>
        <a:lstStyle/>
        <a:p>
          <a:endParaRPr lang="pt-PT"/>
        </a:p>
      </dgm:t>
    </dgm:pt>
    <dgm:pt modelId="{45F909DF-4574-423F-84B7-E41D15BE4945}" type="sibTrans" cxnId="{E9FEEE12-D54D-46A4-96F2-95F77B3BF535}">
      <dgm:prSet/>
      <dgm:spPr>
        <a:noFill/>
      </dgm:spPr>
      <dgm:t>
        <a:bodyPr/>
        <a:lstStyle/>
        <a:p>
          <a:endParaRPr lang="pt-PT"/>
        </a:p>
      </dgm:t>
    </dgm:pt>
    <dgm:pt modelId="{3B6D3D4D-F8DB-42E5-88A9-7E01CFB7D8B3}">
      <dgm:prSet phldrT="[Text]" custT="1"/>
      <dgm:spPr/>
      <dgm:t>
        <a:bodyPr/>
        <a:lstStyle/>
        <a:p>
          <a:r>
            <a:rPr lang="en-US" sz="1800" noProof="0" dirty="0" smtClean="0"/>
            <a:t>Teenagers up to 18 years old</a:t>
          </a:r>
          <a:endParaRPr lang="en-US" sz="1800" noProof="0" dirty="0"/>
        </a:p>
      </dgm:t>
    </dgm:pt>
    <dgm:pt modelId="{8C01F498-1878-4C0B-B3B3-DC8382266F9F}" type="parTrans" cxnId="{7A1FC30C-A106-4FA6-8DB3-330CB15E3507}">
      <dgm:prSet/>
      <dgm:spPr/>
      <dgm:t>
        <a:bodyPr/>
        <a:lstStyle/>
        <a:p>
          <a:endParaRPr lang="pt-PT"/>
        </a:p>
      </dgm:t>
    </dgm:pt>
    <dgm:pt modelId="{4CC54E87-AADB-4113-A327-62EBE85DEC64}" type="sibTrans" cxnId="{7A1FC30C-A106-4FA6-8DB3-330CB15E3507}">
      <dgm:prSet/>
      <dgm:spPr/>
      <dgm:t>
        <a:bodyPr/>
        <a:lstStyle/>
        <a:p>
          <a:endParaRPr lang="pt-PT"/>
        </a:p>
      </dgm:t>
    </dgm:pt>
    <dgm:pt modelId="{A6D3F87A-7B49-4B9D-9722-D5193D8EF90D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pt-PT" b="1" dirty="0" smtClean="0"/>
            <a:t>TECHNOLOGICAL SPECIALIZATION</a:t>
          </a:r>
          <a:endParaRPr lang="pt-PT" b="1" dirty="0"/>
        </a:p>
      </dgm:t>
    </dgm:pt>
    <dgm:pt modelId="{861D6ADE-F4FF-443C-8148-D5819ACDDE4F}" type="parTrans" cxnId="{3C4D0502-39A9-4250-B0D8-1CFA3655082A}">
      <dgm:prSet/>
      <dgm:spPr/>
      <dgm:t>
        <a:bodyPr/>
        <a:lstStyle/>
        <a:p>
          <a:endParaRPr lang="pt-PT"/>
        </a:p>
      </dgm:t>
    </dgm:pt>
    <dgm:pt modelId="{AC80E1D9-1B56-470F-A02B-C31CE2B1AD2C}" type="sibTrans" cxnId="{3C4D0502-39A9-4250-B0D8-1CFA3655082A}">
      <dgm:prSet/>
      <dgm:spPr>
        <a:noFill/>
      </dgm:spPr>
      <dgm:t>
        <a:bodyPr/>
        <a:lstStyle/>
        <a:p>
          <a:endParaRPr lang="pt-PT"/>
        </a:p>
      </dgm:t>
    </dgm:pt>
    <dgm:pt modelId="{EAA65C8B-B01E-4B06-84C8-BE9D1B8B34AF}">
      <dgm:prSet phldrT="[Text]"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800" noProof="0" dirty="0" smtClean="0"/>
            <a:t>Young adults up to 35 years old</a:t>
          </a:r>
          <a:endParaRPr lang="en-US" sz="1800" noProof="0" dirty="0"/>
        </a:p>
      </dgm:t>
    </dgm:pt>
    <dgm:pt modelId="{AE19AF00-6BEF-4945-AB0B-A2C3E800593C}" type="parTrans" cxnId="{63EEEE96-AA77-4676-ACE6-4158D11EF54B}">
      <dgm:prSet/>
      <dgm:spPr/>
      <dgm:t>
        <a:bodyPr/>
        <a:lstStyle/>
        <a:p>
          <a:endParaRPr lang="pt-PT"/>
        </a:p>
      </dgm:t>
    </dgm:pt>
    <dgm:pt modelId="{2ADF1AA8-B919-43D0-A9C9-B03E6FC61D8A}" type="sibTrans" cxnId="{63EEEE96-AA77-4676-ACE6-4158D11EF54B}">
      <dgm:prSet/>
      <dgm:spPr/>
      <dgm:t>
        <a:bodyPr/>
        <a:lstStyle/>
        <a:p>
          <a:endParaRPr lang="pt-PT"/>
        </a:p>
      </dgm:t>
    </dgm:pt>
    <dgm:pt modelId="{43BF216A-B553-4FCF-9050-5BE512B430B9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pt-PT" b="1" dirty="0" smtClean="0"/>
            <a:t>ADULT TRAINING</a:t>
          </a:r>
          <a:endParaRPr lang="pt-PT" b="1" dirty="0"/>
        </a:p>
      </dgm:t>
    </dgm:pt>
    <dgm:pt modelId="{9D18630C-7CE8-40ED-B235-4D7EC19E873A}" type="parTrans" cxnId="{6013B23B-EA8A-463D-BF42-37296CDAC64C}">
      <dgm:prSet/>
      <dgm:spPr/>
      <dgm:t>
        <a:bodyPr/>
        <a:lstStyle/>
        <a:p>
          <a:endParaRPr lang="pt-PT"/>
        </a:p>
      </dgm:t>
    </dgm:pt>
    <dgm:pt modelId="{2055F860-E7BA-48D2-AF76-289968D0C0E0}" type="sibTrans" cxnId="{6013B23B-EA8A-463D-BF42-37296CDAC64C}">
      <dgm:prSet/>
      <dgm:spPr/>
      <dgm:t>
        <a:bodyPr/>
        <a:lstStyle/>
        <a:p>
          <a:endParaRPr lang="pt-PT"/>
        </a:p>
      </dgm:t>
    </dgm:pt>
    <dgm:pt modelId="{4B55939E-02BD-483C-B3DB-2C6F4D1202E5}">
      <dgm:prSet phldrT="[Text]"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800" noProof="0" dirty="0" smtClean="0"/>
            <a:t>Unemployed adults, over 23 years old</a:t>
          </a:r>
          <a:endParaRPr lang="en-US" sz="1800" noProof="0" dirty="0"/>
        </a:p>
      </dgm:t>
    </dgm:pt>
    <dgm:pt modelId="{8CC46360-853A-4B67-B3FD-2F7D19D432AB}" type="parTrans" cxnId="{9509EE2F-F4BC-46B4-94DF-0E95E9423307}">
      <dgm:prSet/>
      <dgm:spPr/>
      <dgm:t>
        <a:bodyPr/>
        <a:lstStyle/>
        <a:p>
          <a:endParaRPr lang="pt-PT"/>
        </a:p>
      </dgm:t>
    </dgm:pt>
    <dgm:pt modelId="{E672496F-CBC1-4982-91FF-AFC2C7982D20}" type="sibTrans" cxnId="{9509EE2F-F4BC-46B4-94DF-0E95E9423307}">
      <dgm:prSet/>
      <dgm:spPr/>
      <dgm:t>
        <a:bodyPr/>
        <a:lstStyle/>
        <a:p>
          <a:endParaRPr lang="pt-PT"/>
        </a:p>
      </dgm:t>
    </dgm:pt>
    <dgm:pt modelId="{F0B4394F-B0FB-439E-B45E-B0A50AFBA628}">
      <dgm:prSet phldrT="[Text]" custT="1"/>
      <dgm:spPr/>
      <dgm:t>
        <a:bodyPr/>
        <a:lstStyle/>
        <a:p>
          <a:r>
            <a:rPr lang="en-US" sz="1800" noProof="0" dirty="0" smtClean="0"/>
            <a:t>2,5 years long course</a:t>
          </a:r>
          <a:endParaRPr lang="en-US" sz="1800" noProof="0" dirty="0"/>
        </a:p>
      </dgm:t>
    </dgm:pt>
    <dgm:pt modelId="{0FE0C9D0-A3E4-4D59-B2F0-9CB27902E379}" type="parTrans" cxnId="{A3FBE07F-61BC-4BBA-934B-285D8F3DC8FE}">
      <dgm:prSet/>
      <dgm:spPr/>
      <dgm:t>
        <a:bodyPr/>
        <a:lstStyle/>
        <a:p>
          <a:endParaRPr lang="pt-PT"/>
        </a:p>
      </dgm:t>
    </dgm:pt>
    <dgm:pt modelId="{33E22699-62D2-44C2-98EB-28EF6DFDA070}" type="sibTrans" cxnId="{A3FBE07F-61BC-4BBA-934B-285D8F3DC8FE}">
      <dgm:prSet/>
      <dgm:spPr/>
      <dgm:t>
        <a:bodyPr/>
        <a:lstStyle/>
        <a:p>
          <a:endParaRPr lang="pt-PT"/>
        </a:p>
      </dgm:t>
    </dgm:pt>
    <dgm:pt modelId="{FBF50C18-BB40-4B04-AD82-2123CFD4688D}">
      <dgm:prSet phldrT="[Text]" custT="1"/>
      <dgm:spPr/>
      <dgm:t>
        <a:bodyPr/>
        <a:lstStyle/>
        <a:p>
          <a:r>
            <a:rPr lang="en-US" sz="1800" noProof="0" dirty="0" smtClean="0"/>
            <a:t>9</a:t>
          </a:r>
          <a:r>
            <a:rPr lang="en-US" sz="1800" baseline="30000" noProof="0" dirty="0" smtClean="0"/>
            <a:t>th</a:t>
          </a:r>
          <a:r>
            <a:rPr lang="en-US" sz="1800" noProof="0" dirty="0" smtClean="0"/>
            <a:t> school grade concluded</a:t>
          </a:r>
          <a:endParaRPr lang="en-US" sz="1800" noProof="0" dirty="0"/>
        </a:p>
      </dgm:t>
    </dgm:pt>
    <dgm:pt modelId="{3298978E-8729-4E11-B4CB-5BB7AB7EE375}" type="parTrans" cxnId="{56C89F82-FA3C-44AD-8778-BDD4B3FF5EEF}">
      <dgm:prSet/>
      <dgm:spPr/>
      <dgm:t>
        <a:bodyPr/>
        <a:lstStyle/>
        <a:p>
          <a:endParaRPr lang="pt-PT"/>
        </a:p>
      </dgm:t>
    </dgm:pt>
    <dgm:pt modelId="{EC75EF53-C182-4D17-80FF-32F80A2E2EFA}" type="sibTrans" cxnId="{56C89F82-FA3C-44AD-8778-BDD4B3FF5EEF}">
      <dgm:prSet/>
      <dgm:spPr/>
      <dgm:t>
        <a:bodyPr/>
        <a:lstStyle/>
        <a:p>
          <a:endParaRPr lang="pt-PT"/>
        </a:p>
      </dgm:t>
    </dgm:pt>
    <dgm:pt modelId="{4730D18F-314D-46CE-A995-B6244F448204}">
      <dgm:prSet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800" noProof="0" dirty="0" smtClean="0"/>
            <a:t>12</a:t>
          </a:r>
          <a:r>
            <a:rPr lang="en-US" sz="1800" baseline="30000" noProof="0" dirty="0" smtClean="0"/>
            <a:t>th</a:t>
          </a:r>
          <a:r>
            <a:rPr lang="en-US" sz="1800" noProof="0" dirty="0" smtClean="0"/>
            <a:t> school grade concluded</a:t>
          </a:r>
          <a:endParaRPr lang="en-US" sz="1800" noProof="0" dirty="0"/>
        </a:p>
      </dgm:t>
    </dgm:pt>
    <dgm:pt modelId="{22960488-B5C3-4542-97E9-95D5599C7D50}" type="parTrans" cxnId="{13D116CE-1FC0-42BB-9D1A-FDA0928AB629}">
      <dgm:prSet/>
      <dgm:spPr/>
      <dgm:t>
        <a:bodyPr/>
        <a:lstStyle/>
        <a:p>
          <a:endParaRPr lang="pt-PT"/>
        </a:p>
      </dgm:t>
    </dgm:pt>
    <dgm:pt modelId="{EB0B9AAC-4BB6-4D9F-BABA-5FF3DEBF8148}" type="sibTrans" cxnId="{13D116CE-1FC0-42BB-9D1A-FDA0928AB629}">
      <dgm:prSet/>
      <dgm:spPr/>
      <dgm:t>
        <a:bodyPr/>
        <a:lstStyle/>
        <a:p>
          <a:endParaRPr lang="pt-PT"/>
        </a:p>
      </dgm:t>
    </dgm:pt>
    <dgm:pt modelId="{0551281F-470F-49C2-AF07-0070B79F45EC}">
      <dgm:prSet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800" noProof="0" dirty="0" smtClean="0"/>
            <a:t>1 year long course</a:t>
          </a:r>
          <a:endParaRPr lang="en-US" sz="1800" noProof="0" dirty="0"/>
        </a:p>
      </dgm:t>
    </dgm:pt>
    <dgm:pt modelId="{2A04331F-8B86-4CA8-B637-D8F912CE6018}" type="parTrans" cxnId="{3E35CBD4-6510-4376-B3D5-C7F433B0FF01}">
      <dgm:prSet/>
      <dgm:spPr/>
      <dgm:t>
        <a:bodyPr/>
        <a:lstStyle/>
        <a:p>
          <a:endParaRPr lang="pt-PT"/>
        </a:p>
      </dgm:t>
    </dgm:pt>
    <dgm:pt modelId="{6B1C1277-AA76-41AC-9919-1C2DCB373670}" type="sibTrans" cxnId="{3E35CBD4-6510-4376-B3D5-C7F433B0FF01}">
      <dgm:prSet/>
      <dgm:spPr/>
      <dgm:t>
        <a:bodyPr/>
        <a:lstStyle/>
        <a:p>
          <a:endParaRPr lang="pt-PT"/>
        </a:p>
      </dgm:t>
    </dgm:pt>
    <dgm:pt modelId="{97A00834-C36C-4F3E-8AE8-F7212A79FC27}">
      <dgm:prSet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800" noProof="0" dirty="0" smtClean="0"/>
            <a:t>2 years long course</a:t>
          </a:r>
          <a:endParaRPr lang="en-US" sz="1800" noProof="0" dirty="0"/>
        </a:p>
      </dgm:t>
    </dgm:pt>
    <dgm:pt modelId="{D2F27FFD-E26A-453A-A4A2-4D39CEDF3DA5}" type="parTrans" cxnId="{15BFEE41-A8E6-480F-9067-125A05648912}">
      <dgm:prSet/>
      <dgm:spPr/>
      <dgm:t>
        <a:bodyPr/>
        <a:lstStyle/>
        <a:p>
          <a:endParaRPr lang="pt-PT"/>
        </a:p>
      </dgm:t>
    </dgm:pt>
    <dgm:pt modelId="{8FFD59EF-5320-4F60-B261-B3D07FCA5402}" type="sibTrans" cxnId="{15BFEE41-A8E6-480F-9067-125A05648912}">
      <dgm:prSet/>
      <dgm:spPr/>
      <dgm:t>
        <a:bodyPr/>
        <a:lstStyle/>
        <a:p>
          <a:endParaRPr lang="pt-PT"/>
        </a:p>
      </dgm:t>
    </dgm:pt>
    <dgm:pt modelId="{D2A30A66-8B95-47BE-B84C-036F35FE2297}">
      <dgm:prSet phldrT="[Text]"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800" noProof="0" dirty="0" smtClean="0"/>
            <a:t>9</a:t>
          </a:r>
          <a:r>
            <a:rPr lang="en-US" sz="1800" baseline="30000" noProof="0" dirty="0" smtClean="0"/>
            <a:t>th</a:t>
          </a:r>
          <a:r>
            <a:rPr lang="en-US" sz="1800" noProof="0" dirty="0" smtClean="0"/>
            <a:t> school grade concluded</a:t>
          </a:r>
          <a:endParaRPr lang="en-US" sz="1800" noProof="0" dirty="0"/>
        </a:p>
      </dgm:t>
    </dgm:pt>
    <dgm:pt modelId="{A9ACFBD8-6074-42C4-811E-B7E53B60158B}" type="parTrans" cxnId="{35FE2E5B-7DA2-47DC-8991-926C64131A6B}">
      <dgm:prSet/>
      <dgm:spPr/>
      <dgm:t>
        <a:bodyPr/>
        <a:lstStyle/>
        <a:p>
          <a:endParaRPr lang="pt-PT"/>
        </a:p>
      </dgm:t>
    </dgm:pt>
    <dgm:pt modelId="{19725EB0-2427-4B88-AAED-45F7E1D787E9}" type="sibTrans" cxnId="{35FE2E5B-7DA2-47DC-8991-926C64131A6B}">
      <dgm:prSet/>
      <dgm:spPr/>
      <dgm:t>
        <a:bodyPr/>
        <a:lstStyle/>
        <a:p>
          <a:endParaRPr lang="pt-PT"/>
        </a:p>
      </dgm:t>
    </dgm:pt>
    <dgm:pt modelId="{4127F187-CFD0-4AE3-BD96-2DAF21DF4BFA}" type="pres">
      <dgm:prSet presAssocID="{13A2BB2F-2812-44F5-A6B7-2F02DBC3669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FCD8C24-E3F0-4EB0-BF70-18A6354B8014}" type="pres">
      <dgm:prSet presAssocID="{6C4815CF-F6BF-4EF3-9908-8F363D65FD4C}" presName="composite" presStyleCnt="0"/>
      <dgm:spPr/>
    </dgm:pt>
    <dgm:pt modelId="{3C6FBC5D-514F-4C3D-BC5F-28A509C397B6}" type="pres">
      <dgm:prSet presAssocID="{6C4815CF-F6BF-4EF3-9908-8F363D65FD4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422F0C4-114F-4BDC-8C55-CF34B078EE47}" type="pres">
      <dgm:prSet presAssocID="{6C4815CF-F6BF-4EF3-9908-8F363D65FD4C}" presName="parSh" presStyleLbl="node1" presStyleIdx="0" presStyleCnt="3"/>
      <dgm:spPr/>
      <dgm:t>
        <a:bodyPr/>
        <a:lstStyle/>
        <a:p>
          <a:endParaRPr lang="pt-PT"/>
        </a:p>
      </dgm:t>
    </dgm:pt>
    <dgm:pt modelId="{F20869C2-12AE-4064-A239-286EF30DE853}" type="pres">
      <dgm:prSet presAssocID="{6C4815CF-F6BF-4EF3-9908-8F363D65FD4C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E721162-9508-4AA8-9578-963284A68220}" type="pres">
      <dgm:prSet presAssocID="{45F909DF-4574-423F-84B7-E41D15BE4945}" presName="sibTrans" presStyleLbl="sibTrans2D1" presStyleIdx="0" presStyleCnt="2"/>
      <dgm:spPr/>
      <dgm:t>
        <a:bodyPr/>
        <a:lstStyle/>
        <a:p>
          <a:endParaRPr lang="pt-PT"/>
        </a:p>
      </dgm:t>
    </dgm:pt>
    <dgm:pt modelId="{12E260EF-F47C-4BA7-9B71-2A3DF17802C6}" type="pres">
      <dgm:prSet presAssocID="{45F909DF-4574-423F-84B7-E41D15BE4945}" presName="connTx" presStyleLbl="sibTrans2D1" presStyleIdx="0" presStyleCnt="2"/>
      <dgm:spPr/>
      <dgm:t>
        <a:bodyPr/>
        <a:lstStyle/>
        <a:p>
          <a:endParaRPr lang="pt-PT"/>
        </a:p>
      </dgm:t>
    </dgm:pt>
    <dgm:pt modelId="{C853200C-5161-436E-9798-31DDB1424D05}" type="pres">
      <dgm:prSet presAssocID="{A6D3F87A-7B49-4B9D-9722-D5193D8EF90D}" presName="composite" presStyleCnt="0"/>
      <dgm:spPr/>
    </dgm:pt>
    <dgm:pt modelId="{12739C25-48AC-4EC8-B9D7-23B83408396A}" type="pres">
      <dgm:prSet presAssocID="{A6D3F87A-7B49-4B9D-9722-D5193D8EF90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8C6D3F7-C4E1-4D76-8F23-FCED53CAF3EC}" type="pres">
      <dgm:prSet presAssocID="{A6D3F87A-7B49-4B9D-9722-D5193D8EF90D}" presName="parSh" presStyleLbl="node1" presStyleIdx="1" presStyleCnt="3"/>
      <dgm:spPr/>
      <dgm:t>
        <a:bodyPr/>
        <a:lstStyle/>
        <a:p>
          <a:endParaRPr lang="pt-PT"/>
        </a:p>
      </dgm:t>
    </dgm:pt>
    <dgm:pt modelId="{1EB0F55B-2AB1-46C6-94DF-4DCF5CA4A5E7}" type="pres">
      <dgm:prSet presAssocID="{A6D3F87A-7B49-4B9D-9722-D5193D8EF90D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0293D2C-FF62-4389-BEE2-C7A8DAAF5CA6}" type="pres">
      <dgm:prSet presAssocID="{AC80E1D9-1B56-470F-A02B-C31CE2B1AD2C}" presName="sibTrans" presStyleLbl="sibTrans2D1" presStyleIdx="1" presStyleCnt="2"/>
      <dgm:spPr/>
      <dgm:t>
        <a:bodyPr/>
        <a:lstStyle/>
        <a:p>
          <a:endParaRPr lang="pt-PT"/>
        </a:p>
      </dgm:t>
    </dgm:pt>
    <dgm:pt modelId="{C54B7D85-DAB3-4BCC-A25D-137077631548}" type="pres">
      <dgm:prSet presAssocID="{AC80E1D9-1B56-470F-A02B-C31CE2B1AD2C}" presName="connTx" presStyleLbl="sibTrans2D1" presStyleIdx="1" presStyleCnt="2"/>
      <dgm:spPr/>
      <dgm:t>
        <a:bodyPr/>
        <a:lstStyle/>
        <a:p>
          <a:endParaRPr lang="pt-PT"/>
        </a:p>
      </dgm:t>
    </dgm:pt>
    <dgm:pt modelId="{B67BD5F5-40FF-4F64-859C-2F9A8D1E6FAA}" type="pres">
      <dgm:prSet presAssocID="{43BF216A-B553-4FCF-9050-5BE512B430B9}" presName="composite" presStyleCnt="0"/>
      <dgm:spPr/>
    </dgm:pt>
    <dgm:pt modelId="{4D7667BD-4E2E-4747-B05A-D521628A02D4}" type="pres">
      <dgm:prSet presAssocID="{43BF216A-B553-4FCF-9050-5BE512B430B9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E4A0FBB-6911-4B88-9F8B-58398461B662}" type="pres">
      <dgm:prSet presAssocID="{43BF216A-B553-4FCF-9050-5BE512B430B9}" presName="parSh" presStyleLbl="node1" presStyleIdx="2" presStyleCnt="3"/>
      <dgm:spPr/>
      <dgm:t>
        <a:bodyPr/>
        <a:lstStyle/>
        <a:p>
          <a:endParaRPr lang="pt-PT"/>
        </a:p>
      </dgm:t>
    </dgm:pt>
    <dgm:pt modelId="{E6DB2AA4-E809-4F18-966D-2CA5E8ABF717}" type="pres">
      <dgm:prSet presAssocID="{43BF216A-B553-4FCF-9050-5BE512B430B9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9811B572-39FA-45CD-B10B-073425CBBC7D}" type="presOf" srcId="{6C4815CF-F6BF-4EF3-9908-8F363D65FD4C}" destId="{E422F0C4-114F-4BDC-8C55-CF34B078EE47}" srcOrd="1" destOrd="0" presId="urn:microsoft.com/office/officeart/2005/8/layout/process3"/>
    <dgm:cxn modelId="{1AA543ED-B40A-4500-9CDE-23DBE364923E}" type="presOf" srcId="{0551281F-470F-49C2-AF07-0070B79F45EC}" destId="{1EB0F55B-2AB1-46C6-94DF-4DCF5CA4A5E7}" srcOrd="0" destOrd="2" presId="urn:microsoft.com/office/officeart/2005/8/layout/process3"/>
    <dgm:cxn modelId="{35FE2E5B-7DA2-47DC-8991-926C64131A6B}" srcId="{43BF216A-B553-4FCF-9050-5BE512B430B9}" destId="{D2A30A66-8B95-47BE-B84C-036F35FE2297}" srcOrd="1" destOrd="0" parTransId="{A9ACFBD8-6074-42C4-811E-B7E53B60158B}" sibTransId="{19725EB0-2427-4B88-AAED-45F7E1D787E9}"/>
    <dgm:cxn modelId="{63EEEE96-AA77-4676-ACE6-4158D11EF54B}" srcId="{A6D3F87A-7B49-4B9D-9722-D5193D8EF90D}" destId="{EAA65C8B-B01E-4B06-84C8-BE9D1B8B34AF}" srcOrd="0" destOrd="0" parTransId="{AE19AF00-6BEF-4945-AB0B-A2C3E800593C}" sibTransId="{2ADF1AA8-B919-43D0-A9C9-B03E6FC61D8A}"/>
    <dgm:cxn modelId="{6BC914E2-56F7-418A-B197-0A00DDBB4086}" type="presOf" srcId="{43BF216A-B553-4FCF-9050-5BE512B430B9}" destId="{4D7667BD-4E2E-4747-B05A-D521628A02D4}" srcOrd="0" destOrd="0" presId="urn:microsoft.com/office/officeart/2005/8/layout/process3"/>
    <dgm:cxn modelId="{0309B726-7BC1-4EB1-BF6C-277E60A6AF24}" type="presOf" srcId="{A6D3F87A-7B49-4B9D-9722-D5193D8EF90D}" destId="{12739C25-48AC-4EC8-B9D7-23B83408396A}" srcOrd="0" destOrd="0" presId="urn:microsoft.com/office/officeart/2005/8/layout/process3"/>
    <dgm:cxn modelId="{A3FBE07F-61BC-4BBA-934B-285D8F3DC8FE}" srcId="{6C4815CF-F6BF-4EF3-9908-8F363D65FD4C}" destId="{F0B4394F-B0FB-439E-B45E-B0A50AFBA628}" srcOrd="2" destOrd="0" parTransId="{0FE0C9D0-A3E4-4D59-B2F0-9CB27902E379}" sibTransId="{33E22699-62D2-44C2-98EB-28EF6DFDA070}"/>
    <dgm:cxn modelId="{9AB70B49-F9D6-4A4D-BA26-8A31684BD33F}" type="presOf" srcId="{13A2BB2F-2812-44F5-A6B7-2F02DBC36698}" destId="{4127F187-CFD0-4AE3-BD96-2DAF21DF4BFA}" srcOrd="0" destOrd="0" presId="urn:microsoft.com/office/officeart/2005/8/layout/process3"/>
    <dgm:cxn modelId="{7A1FC30C-A106-4FA6-8DB3-330CB15E3507}" srcId="{6C4815CF-F6BF-4EF3-9908-8F363D65FD4C}" destId="{3B6D3D4D-F8DB-42E5-88A9-7E01CFB7D8B3}" srcOrd="0" destOrd="0" parTransId="{8C01F498-1878-4C0B-B3B3-DC8382266F9F}" sibTransId="{4CC54E87-AADB-4113-A327-62EBE85DEC64}"/>
    <dgm:cxn modelId="{15BFEE41-A8E6-480F-9067-125A05648912}" srcId="{43BF216A-B553-4FCF-9050-5BE512B430B9}" destId="{97A00834-C36C-4F3E-8AE8-F7212A79FC27}" srcOrd="2" destOrd="0" parTransId="{D2F27FFD-E26A-453A-A4A2-4D39CEDF3DA5}" sibTransId="{8FFD59EF-5320-4F60-B261-B3D07FCA5402}"/>
    <dgm:cxn modelId="{BF88410A-1A84-4B2B-90BA-14395C5278A8}" type="presOf" srcId="{4730D18F-314D-46CE-A995-B6244F448204}" destId="{1EB0F55B-2AB1-46C6-94DF-4DCF5CA4A5E7}" srcOrd="0" destOrd="1" presId="urn:microsoft.com/office/officeart/2005/8/layout/process3"/>
    <dgm:cxn modelId="{3C4D0502-39A9-4250-B0D8-1CFA3655082A}" srcId="{13A2BB2F-2812-44F5-A6B7-2F02DBC36698}" destId="{A6D3F87A-7B49-4B9D-9722-D5193D8EF90D}" srcOrd="1" destOrd="0" parTransId="{861D6ADE-F4FF-443C-8148-D5819ACDDE4F}" sibTransId="{AC80E1D9-1B56-470F-A02B-C31CE2B1AD2C}"/>
    <dgm:cxn modelId="{E37EEE6A-3984-47AA-902A-A6593FA46AAF}" type="presOf" srcId="{6C4815CF-F6BF-4EF3-9908-8F363D65FD4C}" destId="{3C6FBC5D-514F-4C3D-BC5F-28A509C397B6}" srcOrd="0" destOrd="0" presId="urn:microsoft.com/office/officeart/2005/8/layout/process3"/>
    <dgm:cxn modelId="{13C2640A-1746-4B94-857D-C96E111070B2}" type="presOf" srcId="{45F909DF-4574-423F-84B7-E41D15BE4945}" destId="{12E260EF-F47C-4BA7-9B71-2A3DF17802C6}" srcOrd="1" destOrd="0" presId="urn:microsoft.com/office/officeart/2005/8/layout/process3"/>
    <dgm:cxn modelId="{05078ED8-5CF2-4C39-892F-E4BFDB800DF4}" type="presOf" srcId="{FBF50C18-BB40-4B04-AD82-2123CFD4688D}" destId="{F20869C2-12AE-4064-A239-286EF30DE853}" srcOrd="0" destOrd="1" presId="urn:microsoft.com/office/officeart/2005/8/layout/process3"/>
    <dgm:cxn modelId="{E9FEEE12-D54D-46A4-96F2-95F77B3BF535}" srcId="{13A2BB2F-2812-44F5-A6B7-2F02DBC36698}" destId="{6C4815CF-F6BF-4EF3-9908-8F363D65FD4C}" srcOrd="0" destOrd="0" parTransId="{C8911714-92AE-48CE-BDCB-C6D5E450D9F8}" sibTransId="{45F909DF-4574-423F-84B7-E41D15BE4945}"/>
    <dgm:cxn modelId="{1FDCB12F-14CC-474B-B992-BF6431EE9D3C}" type="presOf" srcId="{43BF216A-B553-4FCF-9050-5BE512B430B9}" destId="{2E4A0FBB-6911-4B88-9F8B-58398461B662}" srcOrd="1" destOrd="0" presId="urn:microsoft.com/office/officeart/2005/8/layout/process3"/>
    <dgm:cxn modelId="{13D116CE-1FC0-42BB-9D1A-FDA0928AB629}" srcId="{A6D3F87A-7B49-4B9D-9722-D5193D8EF90D}" destId="{4730D18F-314D-46CE-A995-B6244F448204}" srcOrd="1" destOrd="0" parTransId="{22960488-B5C3-4542-97E9-95D5599C7D50}" sibTransId="{EB0B9AAC-4BB6-4D9F-BABA-5FF3DEBF8148}"/>
    <dgm:cxn modelId="{A68F70DF-4CF8-4172-A9EA-3CD44D85EE00}" type="presOf" srcId="{3B6D3D4D-F8DB-42E5-88A9-7E01CFB7D8B3}" destId="{F20869C2-12AE-4064-A239-286EF30DE853}" srcOrd="0" destOrd="0" presId="urn:microsoft.com/office/officeart/2005/8/layout/process3"/>
    <dgm:cxn modelId="{51AFCDD3-7AA9-48E5-85AF-1587B510D6F1}" type="presOf" srcId="{45F909DF-4574-423F-84B7-E41D15BE4945}" destId="{EE721162-9508-4AA8-9578-963284A68220}" srcOrd="0" destOrd="0" presId="urn:microsoft.com/office/officeart/2005/8/layout/process3"/>
    <dgm:cxn modelId="{22A3B79E-EB32-40AF-BB97-BBDE41537B44}" type="presOf" srcId="{D2A30A66-8B95-47BE-B84C-036F35FE2297}" destId="{E6DB2AA4-E809-4F18-966D-2CA5E8ABF717}" srcOrd="0" destOrd="1" presId="urn:microsoft.com/office/officeart/2005/8/layout/process3"/>
    <dgm:cxn modelId="{ACC63848-F92C-434D-A340-18046852E166}" type="presOf" srcId="{EAA65C8B-B01E-4B06-84C8-BE9D1B8B34AF}" destId="{1EB0F55B-2AB1-46C6-94DF-4DCF5CA4A5E7}" srcOrd="0" destOrd="0" presId="urn:microsoft.com/office/officeart/2005/8/layout/process3"/>
    <dgm:cxn modelId="{3E35CBD4-6510-4376-B3D5-C7F433B0FF01}" srcId="{A6D3F87A-7B49-4B9D-9722-D5193D8EF90D}" destId="{0551281F-470F-49C2-AF07-0070B79F45EC}" srcOrd="2" destOrd="0" parTransId="{2A04331F-8B86-4CA8-B637-D8F912CE6018}" sibTransId="{6B1C1277-AA76-41AC-9919-1C2DCB373670}"/>
    <dgm:cxn modelId="{56C89F82-FA3C-44AD-8778-BDD4B3FF5EEF}" srcId="{6C4815CF-F6BF-4EF3-9908-8F363D65FD4C}" destId="{FBF50C18-BB40-4B04-AD82-2123CFD4688D}" srcOrd="1" destOrd="0" parTransId="{3298978E-8729-4E11-B4CB-5BB7AB7EE375}" sibTransId="{EC75EF53-C182-4D17-80FF-32F80A2E2EFA}"/>
    <dgm:cxn modelId="{9D3A7677-C5D3-4713-897E-8F3E85E6FC41}" type="presOf" srcId="{A6D3F87A-7B49-4B9D-9722-D5193D8EF90D}" destId="{48C6D3F7-C4E1-4D76-8F23-FCED53CAF3EC}" srcOrd="1" destOrd="0" presId="urn:microsoft.com/office/officeart/2005/8/layout/process3"/>
    <dgm:cxn modelId="{6013B23B-EA8A-463D-BF42-37296CDAC64C}" srcId="{13A2BB2F-2812-44F5-A6B7-2F02DBC36698}" destId="{43BF216A-B553-4FCF-9050-5BE512B430B9}" srcOrd="2" destOrd="0" parTransId="{9D18630C-7CE8-40ED-B235-4D7EC19E873A}" sibTransId="{2055F860-E7BA-48D2-AF76-289968D0C0E0}"/>
    <dgm:cxn modelId="{7488A0F7-1173-44AF-B034-2D2F73DD2282}" type="presOf" srcId="{AC80E1D9-1B56-470F-A02B-C31CE2B1AD2C}" destId="{20293D2C-FF62-4389-BEE2-C7A8DAAF5CA6}" srcOrd="0" destOrd="0" presId="urn:microsoft.com/office/officeart/2005/8/layout/process3"/>
    <dgm:cxn modelId="{77D7F365-E882-465A-A1C4-FEDB1D803440}" type="presOf" srcId="{4B55939E-02BD-483C-B3DB-2C6F4D1202E5}" destId="{E6DB2AA4-E809-4F18-966D-2CA5E8ABF717}" srcOrd="0" destOrd="0" presId="urn:microsoft.com/office/officeart/2005/8/layout/process3"/>
    <dgm:cxn modelId="{9509EE2F-F4BC-46B4-94DF-0E95E9423307}" srcId="{43BF216A-B553-4FCF-9050-5BE512B430B9}" destId="{4B55939E-02BD-483C-B3DB-2C6F4D1202E5}" srcOrd="0" destOrd="0" parTransId="{8CC46360-853A-4B67-B3FD-2F7D19D432AB}" sibTransId="{E672496F-CBC1-4982-91FF-AFC2C7982D20}"/>
    <dgm:cxn modelId="{28C86411-E76F-4B32-AD24-B2E2D8741E76}" type="presOf" srcId="{97A00834-C36C-4F3E-8AE8-F7212A79FC27}" destId="{E6DB2AA4-E809-4F18-966D-2CA5E8ABF717}" srcOrd="0" destOrd="2" presId="urn:microsoft.com/office/officeart/2005/8/layout/process3"/>
    <dgm:cxn modelId="{A1E23844-14A6-4D6F-8850-0037318C3EE2}" type="presOf" srcId="{F0B4394F-B0FB-439E-B45E-B0A50AFBA628}" destId="{F20869C2-12AE-4064-A239-286EF30DE853}" srcOrd="0" destOrd="2" presId="urn:microsoft.com/office/officeart/2005/8/layout/process3"/>
    <dgm:cxn modelId="{EADBD0B6-BF59-4F9D-91F3-71EC1294627B}" type="presOf" srcId="{AC80E1D9-1B56-470F-A02B-C31CE2B1AD2C}" destId="{C54B7D85-DAB3-4BCC-A25D-137077631548}" srcOrd="1" destOrd="0" presId="urn:microsoft.com/office/officeart/2005/8/layout/process3"/>
    <dgm:cxn modelId="{7B5362A0-FCCD-4B2C-8645-226BD5222DC7}" type="presParOf" srcId="{4127F187-CFD0-4AE3-BD96-2DAF21DF4BFA}" destId="{0FCD8C24-E3F0-4EB0-BF70-18A6354B8014}" srcOrd="0" destOrd="0" presId="urn:microsoft.com/office/officeart/2005/8/layout/process3"/>
    <dgm:cxn modelId="{4356FF03-567C-4407-8290-4B060E8CEC7D}" type="presParOf" srcId="{0FCD8C24-E3F0-4EB0-BF70-18A6354B8014}" destId="{3C6FBC5D-514F-4C3D-BC5F-28A509C397B6}" srcOrd="0" destOrd="0" presId="urn:microsoft.com/office/officeart/2005/8/layout/process3"/>
    <dgm:cxn modelId="{C2226B91-E912-41B8-B31F-69C8A974AA3D}" type="presParOf" srcId="{0FCD8C24-E3F0-4EB0-BF70-18A6354B8014}" destId="{E422F0C4-114F-4BDC-8C55-CF34B078EE47}" srcOrd="1" destOrd="0" presId="urn:microsoft.com/office/officeart/2005/8/layout/process3"/>
    <dgm:cxn modelId="{49749B68-C940-4973-A5BE-C0CCE8C8033A}" type="presParOf" srcId="{0FCD8C24-E3F0-4EB0-BF70-18A6354B8014}" destId="{F20869C2-12AE-4064-A239-286EF30DE853}" srcOrd="2" destOrd="0" presId="urn:microsoft.com/office/officeart/2005/8/layout/process3"/>
    <dgm:cxn modelId="{4D84E21B-BDAD-4AF7-AE1D-27A58B5316A1}" type="presParOf" srcId="{4127F187-CFD0-4AE3-BD96-2DAF21DF4BFA}" destId="{EE721162-9508-4AA8-9578-963284A68220}" srcOrd="1" destOrd="0" presId="urn:microsoft.com/office/officeart/2005/8/layout/process3"/>
    <dgm:cxn modelId="{29303784-08E3-44F0-AE00-2261CDBA59DD}" type="presParOf" srcId="{EE721162-9508-4AA8-9578-963284A68220}" destId="{12E260EF-F47C-4BA7-9B71-2A3DF17802C6}" srcOrd="0" destOrd="0" presId="urn:microsoft.com/office/officeart/2005/8/layout/process3"/>
    <dgm:cxn modelId="{AB8057F2-2A55-4CDE-BA58-FA61CE8A423D}" type="presParOf" srcId="{4127F187-CFD0-4AE3-BD96-2DAF21DF4BFA}" destId="{C853200C-5161-436E-9798-31DDB1424D05}" srcOrd="2" destOrd="0" presId="urn:microsoft.com/office/officeart/2005/8/layout/process3"/>
    <dgm:cxn modelId="{03D22D6E-8104-4CEC-BC72-264457740954}" type="presParOf" srcId="{C853200C-5161-436E-9798-31DDB1424D05}" destId="{12739C25-48AC-4EC8-B9D7-23B83408396A}" srcOrd="0" destOrd="0" presId="urn:microsoft.com/office/officeart/2005/8/layout/process3"/>
    <dgm:cxn modelId="{A831855F-FDAB-489E-BE96-DF418123479E}" type="presParOf" srcId="{C853200C-5161-436E-9798-31DDB1424D05}" destId="{48C6D3F7-C4E1-4D76-8F23-FCED53CAF3EC}" srcOrd="1" destOrd="0" presId="urn:microsoft.com/office/officeart/2005/8/layout/process3"/>
    <dgm:cxn modelId="{2D066F85-51E6-49C8-9C97-B8E8E7764758}" type="presParOf" srcId="{C853200C-5161-436E-9798-31DDB1424D05}" destId="{1EB0F55B-2AB1-46C6-94DF-4DCF5CA4A5E7}" srcOrd="2" destOrd="0" presId="urn:microsoft.com/office/officeart/2005/8/layout/process3"/>
    <dgm:cxn modelId="{F646DD91-9218-4878-82AF-80E651F3A38A}" type="presParOf" srcId="{4127F187-CFD0-4AE3-BD96-2DAF21DF4BFA}" destId="{20293D2C-FF62-4389-BEE2-C7A8DAAF5CA6}" srcOrd="3" destOrd="0" presId="urn:microsoft.com/office/officeart/2005/8/layout/process3"/>
    <dgm:cxn modelId="{41ADE1E6-F7EA-4BAB-95AA-2FF989FD8AE3}" type="presParOf" srcId="{20293D2C-FF62-4389-BEE2-C7A8DAAF5CA6}" destId="{C54B7D85-DAB3-4BCC-A25D-137077631548}" srcOrd="0" destOrd="0" presId="urn:microsoft.com/office/officeart/2005/8/layout/process3"/>
    <dgm:cxn modelId="{34B53039-3BC6-4FD3-AA43-42AC5CB45418}" type="presParOf" srcId="{4127F187-CFD0-4AE3-BD96-2DAF21DF4BFA}" destId="{B67BD5F5-40FF-4F64-859C-2F9A8D1E6FAA}" srcOrd="4" destOrd="0" presId="urn:microsoft.com/office/officeart/2005/8/layout/process3"/>
    <dgm:cxn modelId="{222BE7C4-FA0B-4884-A8CB-EA3701878098}" type="presParOf" srcId="{B67BD5F5-40FF-4F64-859C-2F9A8D1E6FAA}" destId="{4D7667BD-4E2E-4747-B05A-D521628A02D4}" srcOrd="0" destOrd="0" presId="urn:microsoft.com/office/officeart/2005/8/layout/process3"/>
    <dgm:cxn modelId="{8375A7A3-ED93-40A7-9BF8-81E7E1BDD8B0}" type="presParOf" srcId="{B67BD5F5-40FF-4F64-859C-2F9A8D1E6FAA}" destId="{2E4A0FBB-6911-4B88-9F8B-58398461B662}" srcOrd="1" destOrd="0" presId="urn:microsoft.com/office/officeart/2005/8/layout/process3"/>
    <dgm:cxn modelId="{452EBD54-247D-48A9-A13F-8020A92BC298}" type="presParOf" srcId="{B67BD5F5-40FF-4F64-859C-2F9A8D1E6FAA}" destId="{E6DB2AA4-E809-4F18-966D-2CA5E8ABF71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A31479-E69A-4975-9ABF-CF3CA521C321}" type="doc">
      <dgm:prSet loTypeId="urn:microsoft.com/office/officeart/2005/8/layout/lProcess1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t-PT"/>
        </a:p>
      </dgm:t>
    </dgm:pt>
    <dgm:pt modelId="{63A79039-FF8F-48F9-AC9B-FCBF8D3AB4BD}">
      <dgm:prSet phldrT="[Text]"/>
      <dgm:spPr>
        <a:solidFill>
          <a:schemeClr val="accent1">
            <a:lumMod val="90000"/>
            <a:lumOff val="1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dirty="0" smtClean="0">
              <a:solidFill>
                <a:srgbClr val="FFFFFF"/>
              </a:solidFill>
            </a:rPr>
            <a:t>APPRENTICESHIP</a:t>
          </a:r>
          <a:endParaRPr lang="en-US" b="1" noProof="0" dirty="0"/>
        </a:p>
      </dgm:t>
    </dgm:pt>
    <dgm:pt modelId="{F9598D9D-A9B1-4FA5-BB16-7F4C44182231}" type="parTrans" cxnId="{374ABAC3-9268-4013-B725-B81AAC800BC9}">
      <dgm:prSet/>
      <dgm:spPr/>
      <dgm:t>
        <a:bodyPr/>
        <a:lstStyle/>
        <a:p>
          <a:endParaRPr lang="pt-PT"/>
        </a:p>
      </dgm:t>
    </dgm:pt>
    <dgm:pt modelId="{952BAB97-097A-4E45-A15C-AB3ACF3F52AC}" type="sibTrans" cxnId="{374ABAC3-9268-4013-B725-B81AAC800BC9}">
      <dgm:prSet/>
      <dgm:spPr/>
      <dgm:t>
        <a:bodyPr/>
        <a:lstStyle/>
        <a:p>
          <a:endParaRPr lang="pt-PT"/>
        </a:p>
      </dgm:t>
    </dgm:pt>
    <dgm:pt modelId="{75D45D36-1FB4-46F8-8D1A-CA62DF464B68}">
      <dgm:prSet phldrT="[Text]" custT="1"/>
      <dgm:spPr/>
      <dgm:t>
        <a:bodyPr/>
        <a:lstStyle/>
        <a:p>
          <a:r>
            <a:rPr lang="en-US" sz="2000" b="1" noProof="0" dirty="0" smtClean="0"/>
            <a:t>Psychometric tests</a:t>
          </a:r>
        </a:p>
        <a:p>
          <a:r>
            <a:rPr lang="en-US" sz="1600" noProof="0" dirty="0" smtClean="0"/>
            <a:t>(written comprehension, numerical reasoning, spatial recognition)</a:t>
          </a:r>
          <a:endParaRPr lang="en-US" sz="1600" noProof="0" dirty="0"/>
        </a:p>
      </dgm:t>
    </dgm:pt>
    <dgm:pt modelId="{6E0D5AD3-A8EA-4F59-9829-A20269A903AB}" type="parTrans" cxnId="{FD780C78-D16F-4833-9125-EEC56B7E5D8D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pt-PT"/>
        </a:p>
      </dgm:t>
    </dgm:pt>
    <dgm:pt modelId="{0B075ABD-7CD3-4A16-9BB1-3176733512F6}" type="sibTrans" cxnId="{FD780C78-D16F-4833-9125-EEC56B7E5D8D}">
      <dgm:prSet/>
      <dgm:spPr/>
      <dgm:t>
        <a:bodyPr/>
        <a:lstStyle/>
        <a:p>
          <a:endParaRPr lang="pt-PT"/>
        </a:p>
      </dgm:t>
    </dgm:pt>
    <dgm:pt modelId="{02078A5C-C062-4B6D-93FC-EC7BE2692DA5}">
      <dgm:prSet phldrT="[Text]" custT="1"/>
      <dgm:spPr/>
      <dgm:t>
        <a:bodyPr/>
        <a:lstStyle/>
        <a:p>
          <a:r>
            <a:rPr lang="en-US" sz="2000" b="1" noProof="0" dirty="0" smtClean="0"/>
            <a:t>Motivational interview</a:t>
          </a:r>
          <a:endParaRPr lang="en-US" sz="2000" b="1" noProof="0" dirty="0"/>
        </a:p>
      </dgm:t>
    </dgm:pt>
    <dgm:pt modelId="{CD047035-1C9F-4A12-A6A1-EDF1AC6328CD}" type="parTrans" cxnId="{D945ABA4-1238-444C-B8FB-B6516B1F1397}">
      <dgm:prSet/>
      <dgm:spPr/>
      <dgm:t>
        <a:bodyPr/>
        <a:lstStyle/>
        <a:p>
          <a:endParaRPr lang="pt-PT"/>
        </a:p>
      </dgm:t>
    </dgm:pt>
    <dgm:pt modelId="{C8B25EE0-87A1-4DDF-BCB6-CC863A0A5943}" type="sibTrans" cxnId="{D945ABA4-1238-444C-B8FB-B6516B1F1397}">
      <dgm:prSet/>
      <dgm:spPr/>
      <dgm:t>
        <a:bodyPr/>
        <a:lstStyle/>
        <a:p>
          <a:endParaRPr lang="pt-PT"/>
        </a:p>
      </dgm:t>
    </dgm:pt>
    <dgm:pt modelId="{A50EA793-F0B9-45F5-822B-5BD43959EBD7}">
      <dgm:prSet phldrT="[Text]"/>
      <dgm:spPr>
        <a:solidFill>
          <a:schemeClr val="accent2">
            <a:lumMod val="60000"/>
            <a:lumOff val="40000"/>
            <a:alpha val="70000"/>
          </a:schemeClr>
        </a:solidFill>
        <a:ln>
          <a:noFill/>
        </a:ln>
      </dgm:spPr>
      <dgm:t>
        <a:bodyPr/>
        <a:lstStyle/>
        <a:p>
          <a:r>
            <a:rPr lang="en-US" b="1" dirty="0" smtClean="0">
              <a:solidFill>
                <a:srgbClr val="FFFFFF"/>
              </a:solidFill>
            </a:rPr>
            <a:t>TECHNOLOGICAL SPECIALIZATION</a:t>
          </a:r>
          <a:endParaRPr lang="en-US" b="1" noProof="0" dirty="0"/>
        </a:p>
      </dgm:t>
    </dgm:pt>
    <dgm:pt modelId="{4D748A06-7633-4484-BD12-2CFCD7B5397C}" type="parTrans" cxnId="{B83BC118-C188-491A-90C5-D6EFC50A9829}">
      <dgm:prSet/>
      <dgm:spPr/>
      <dgm:t>
        <a:bodyPr/>
        <a:lstStyle/>
        <a:p>
          <a:endParaRPr lang="pt-PT"/>
        </a:p>
      </dgm:t>
    </dgm:pt>
    <dgm:pt modelId="{92EEDA43-2B78-48AA-BDA7-083348AA5943}" type="sibTrans" cxnId="{B83BC118-C188-491A-90C5-D6EFC50A9829}">
      <dgm:prSet/>
      <dgm:spPr/>
      <dgm:t>
        <a:bodyPr/>
        <a:lstStyle/>
        <a:p>
          <a:endParaRPr lang="pt-PT"/>
        </a:p>
      </dgm:t>
    </dgm:pt>
    <dgm:pt modelId="{4ECAD5CD-E7F3-4A1C-BC25-6B5B2A78257C}">
      <dgm:prSet phldrT="[Text]" custT="1"/>
      <dgm:spPr/>
      <dgm:t>
        <a:bodyPr/>
        <a:lstStyle/>
        <a:p>
          <a:r>
            <a:rPr lang="en-US" sz="2000" b="1" noProof="0" dirty="0" smtClean="0"/>
            <a:t>Technical knowledge assessment test</a:t>
          </a:r>
          <a:endParaRPr lang="en-US" sz="2000" b="1" noProof="0" dirty="0"/>
        </a:p>
      </dgm:t>
    </dgm:pt>
    <dgm:pt modelId="{9276A56D-96DB-48CD-93C9-6A1A103DCC28}" type="parTrans" cxnId="{1E5C4304-4CB5-4418-B0B1-BBED78ED4A22}">
      <dgm:prSet/>
      <dgm:spPr>
        <a:solidFill>
          <a:schemeClr val="bg1"/>
        </a:solidFill>
      </dgm:spPr>
      <dgm:t>
        <a:bodyPr/>
        <a:lstStyle/>
        <a:p>
          <a:endParaRPr lang="pt-PT"/>
        </a:p>
      </dgm:t>
    </dgm:pt>
    <dgm:pt modelId="{0D094D40-E9ED-4711-A8E6-94ABE70FE6EA}" type="sibTrans" cxnId="{1E5C4304-4CB5-4418-B0B1-BBED78ED4A22}">
      <dgm:prSet/>
      <dgm:spPr/>
      <dgm:t>
        <a:bodyPr/>
        <a:lstStyle/>
        <a:p>
          <a:endParaRPr lang="pt-PT"/>
        </a:p>
      </dgm:t>
    </dgm:pt>
    <dgm:pt modelId="{F28EF0E5-B5FF-451C-B1CC-82612F0CE40D}">
      <dgm:prSet phldrT="[Text]" custT="1"/>
      <dgm:spPr/>
      <dgm:t>
        <a:bodyPr/>
        <a:lstStyle/>
        <a:p>
          <a:r>
            <a:rPr lang="en-US" sz="2000" b="1" noProof="0" dirty="0" smtClean="0"/>
            <a:t>Motivational interview</a:t>
          </a:r>
          <a:endParaRPr lang="en-US" sz="2000" b="1" noProof="0" dirty="0"/>
        </a:p>
      </dgm:t>
    </dgm:pt>
    <dgm:pt modelId="{F526F080-982C-439B-AE82-3E0FC2B04425}" type="parTrans" cxnId="{9E2D7D63-6ACA-4E91-875D-B21C26CA0E01}">
      <dgm:prSet/>
      <dgm:spPr/>
      <dgm:t>
        <a:bodyPr/>
        <a:lstStyle/>
        <a:p>
          <a:endParaRPr lang="pt-PT"/>
        </a:p>
      </dgm:t>
    </dgm:pt>
    <dgm:pt modelId="{8915BD1E-0442-4EF6-814C-8CD183324EF3}" type="sibTrans" cxnId="{9E2D7D63-6ACA-4E91-875D-B21C26CA0E01}">
      <dgm:prSet/>
      <dgm:spPr/>
      <dgm:t>
        <a:bodyPr/>
        <a:lstStyle/>
        <a:p>
          <a:endParaRPr lang="pt-PT"/>
        </a:p>
      </dgm:t>
    </dgm:pt>
    <dgm:pt modelId="{F735512C-A212-4985-BAE4-555D3A33B3BC}">
      <dgm:prSet/>
      <dgm:spPr>
        <a:solidFill>
          <a:schemeClr val="bg1">
            <a:lumMod val="65000"/>
            <a:alpha val="50000"/>
          </a:schemeClr>
        </a:solidFill>
        <a:ln>
          <a:noFill/>
        </a:ln>
      </dgm:spPr>
      <dgm:t>
        <a:bodyPr/>
        <a:lstStyle/>
        <a:p>
          <a:r>
            <a:rPr lang="en-US" b="1" dirty="0" smtClean="0">
              <a:solidFill>
                <a:srgbClr val="FFFFFF"/>
              </a:solidFill>
            </a:rPr>
            <a:t>ADULT TRAINING</a:t>
          </a:r>
          <a:endParaRPr lang="en-US" b="1" noProof="0" dirty="0"/>
        </a:p>
      </dgm:t>
    </dgm:pt>
    <dgm:pt modelId="{D4E4F0FA-668C-424A-9910-7AE6B68573B9}" type="parTrans" cxnId="{EDAFD731-B027-46D2-B629-42187BA8B142}">
      <dgm:prSet/>
      <dgm:spPr/>
      <dgm:t>
        <a:bodyPr/>
        <a:lstStyle/>
        <a:p>
          <a:endParaRPr lang="pt-PT"/>
        </a:p>
      </dgm:t>
    </dgm:pt>
    <dgm:pt modelId="{436F20D5-BF24-42CE-A281-52DA03D8FD44}" type="sibTrans" cxnId="{EDAFD731-B027-46D2-B629-42187BA8B142}">
      <dgm:prSet/>
      <dgm:spPr/>
      <dgm:t>
        <a:bodyPr/>
        <a:lstStyle/>
        <a:p>
          <a:endParaRPr lang="pt-PT"/>
        </a:p>
      </dgm:t>
    </dgm:pt>
    <dgm:pt modelId="{D4804FA5-7CAF-47CA-B73F-9B2AFAA0562B}">
      <dgm:prSet custT="1"/>
      <dgm:spPr/>
      <dgm:t>
        <a:bodyPr/>
        <a:lstStyle/>
        <a:p>
          <a:r>
            <a:rPr lang="en-US" sz="2000" b="1" noProof="0" dirty="0" smtClean="0"/>
            <a:t>Psychometric tests</a:t>
          </a:r>
        </a:p>
        <a:p>
          <a:r>
            <a:rPr lang="en-US" sz="1600" noProof="0" dirty="0" smtClean="0"/>
            <a:t>(numerical reasoning, understanding technical instructions)</a:t>
          </a:r>
          <a:endParaRPr lang="en-US" sz="1600" noProof="0" dirty="0"/>
        </a:p>
      </dgm:t>
    </dgm:pt>
    <dgm:pt modelId="{4E2C80C4-E5BF-4277-82BB-6A45BA115197}" type="parTrans" cxnId="{D58FA124-2DA4-4EEB-9260-6CB5F75EF1AC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pt-PT"/>
        </a:p>
      </dgm:t>
    </dgm:pt>
    <dgm:pt modelId="{43D969F1-FA0A-40D1-9B1A-5A6CF874DE3D}" type="sibTrans" cxnId="{D58FA124-2DA4-4EEB-9260-6CB5F75EF1AC}">
      <dgm:prSet/>
      <dgm:spPr/>
      <dgm:t>
        <a:bodyPr/>
        <a:lstStyle/>
        <a:p>
          <a:endParaRPr lang="pt-PT"/>
        </a:p>
      </dgm:t>
    </dgm:pt>
    <dgm:pt modelId="{4F809EF3-B786-4F30-80E9-5EE58CE6BCA4}">
      <dgm:prSet custT="1"/>
      <dgm:spPr/>
      <dgm:t>
        <a:bodyPr/>
        <a:lstStyle/>
        <a:p>
          <a:r>
            <a:rPr lang="en-US" sz="2000" b="1" noProof="0" dirty="0" smtClean="0"/>
            <a:t>Motivational interview</a:t>
          </a:r>
          <a:endParaRPr lang="en-US" sz="2000" b="1" noProof="0" dirty="0"/>
        </a:p>
      </dgm:t>
    </dgm:pt>
    <dgm:pt modelId="{CA294F2C-2D13-477C-863F-98155D8F6E8C}" type="parTrans" cxnId="{757A27E6-4C51-47A4-90B1-DCEC4192969D}">
      <dgm:prSet/>
      <dgm:spPr/>
      <dgm:t>
        <a:bodyPr/>
        <a:lstStyle/>
        <a:p>
          <a:endParaRPr lang="pt-PT"/>
        </a:p>
      </dgm:t>
    </dgm:pt>
    <dgm:pt modelId="{8BD34E8D-02EB-47B8-A62D-98F504AC7588}" type="sibTrans" cxnId="{757A27E6-4C51-47A4-90B1-DCEC4192969D}">
      <dgm:prSet/>
      <dgm:spPr/>
      <dgm:t>
        <a:bodyPr/>
        <a:lstStyle/>
        <a:p>
          <a:endParaRPr lang="pt-PT"/>
        </a:p>
      </dgm:t>
    </dgm:pt>
    <dgm:pt modelId="{B3D483E8-CB3A-40FA-B938-399F0E7D1E91}">
      <dgm:prSet custT="1"/>
      <dgm:spPr/>
      <dgm:t>
        <a:bodyPr/>
        <a:lstStyle/>
        <a:p>
          <a:r>
            <a:rPr lang="en-US" sz="2000" b="1" noProof="0" dirty="0" smtClean="0"/>
            <a:t>Group test</a:t>
          </a:r>
          <a:endParaRPr lang="en-US" sz="2000" b="1" noProof="0" dirty="0"/>
        </a:p>
      </dgm:t>
    </dgm:pt>
    <dgm:pt modelId="{D208DDFB-5DEE-486C-A061-ADF63D7B2D4C}" type="parTrans" cxnId="{8D2111DB-8BF4-4FE1-A3D8-1D7C44227D01}">
      <dgm:prSet/>
      <dgm:spPr/>
      <dgm:t>
        <a:bodyPr/>
        <a:lstStyle/>
        <a:p>
          <a:endParaRPr lang="pt-PT"/>
        </a:p>
      </dgm:t>
    </dgm:pt>
    <dgm:pt modelId="{66836281-6925-4965-B235-5F5862EA9C80}" type="sibTrans" cxnId="{8D2111DB-8BF4-4FE1-A3D8-1D7C44227D01}">
      <dgm:prSet/>
      <dgm:spPr/>
      <dgm:t>
        <a:bodyPr/>
        <a:lstStyle/>
        <a:p>
          <a:endParaRPr lang="pt-PT"/>
        </a:p>
      </dgm:t>
    </dgm:pt>
    <dgm:pt modelId="{A050F05B-EF83-4E70-A5BE-0B5299546566}" type="pres">
      <dgm:prSet presAssocID="{70A31479-E69A-4975-9ABF-CF3CA521C3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9A413980-1736-4C8B-9A0E-E477E569CFA2}" type="pres">
      <dgm:prSet presAssocID="{63A79039-FF8F-48F9-AC9B-FCBF8D3AB4BD}" presName="vertFlow" presStyleCnt="0"/>
      <dgm:spPr/>
      <dgm:t>
        <a:bodyPr/>
        <a:lstStyle/>
        <a:p>
          <a:endParaRPr lang="en-GB"/>
        </a:p>
      </dgm:t>
    </dgm:pt>
    <dgm:pt modelId="{EA092D4E-562E-4028-8278-D5033BA72749}" type="pres">
      <dgm:prSet presAssocID="{63A79039-FF8F-48F9-AC9B-FCBF8D3AB4BD}" presName="header" presStyleLbl="node1" presStyleIdx="0" presStyleCnt="3"/>
      <dgm:spPr/>
      <dgm:t>
        <a:bodyPr/>
        <a:lstStyle/>
        <a:p>
          <a:endParaRPr lang="pt-PT"/>
        </a:p>
      </dgm:t>
    </dgm:pt>
    <dgm:pt modelId="{7816C408-6F79-4A2A-83C9-DF3218D9A282}" type="pres">
      <dgm:prSet presAssocID="{6E0D5AD3-A8EA-4F59-9829-A20269A903AB}" presName="parTrans" presStyleLbl="sibTrans2D1" presStyleIdx="0" presStyleCnt="7"/>
      <dgm:spPr/>
      <dgm:t>
        <a:bodyPr/>
        <a:lstStyle/>
        <a:p>
          <a:endParaRPr lang="pt-PT"/>
        </a:p>
      </dgm:t>
    </dgm:pt>
    <dgm:pt modelId="{B4979795-D7CA-45F4-99CC-E5111CA998EC}" type="pres">
      <dgm:prSet presAssocID="{75D45D36-1FB4-46F8-8D1A-CA62DF464B68}" presName="child" presStyleLbl="alignAccFollow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E408C2C-D1BB-4138-92A8-015FAC5B4489}" type="pres">
      <dgm:prSet presAssocID="{0B075ABD-7CD3-4A16-9BB1-3176733512F6}" presName="sibTrans" presStyleLbl="sibTrans2D1" presStyleIdx="1" presStyleCnt="7"/>
      <dgm:spPr/>
      <dgm:t>
        <a:bodyPr/>
        <a:lstStyle/>
        <a:p>
          <a:endParaRPr lang="pt-PT"/>
        </a:p>
      </dgm:t>
    </dgm:pt>
    <dgm:pt modelId="{9FB5B9CB-7061-4298-BF2A-0F5D170E1109}" type="pres">
      <dgm:prSet presAssocID="{B3D483E8-CB3A-40FA-B938-399F0E7D1E91}" presName="child" presStyleLbl="alignAccFollowNode1" presStyleIdx="1" presStyleCnt="7" custLinFactNeighborX="690" custLinFactNeighborY="5128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485B6DC-A3FD-48B0-B20E-94EBEB1A75A2}" type="pres">
      <dgm:prSet presAssocID="{66836281-6925-4965-B235-5F5862EA9C80}" presName="sibTrans" presStyleLbl="sibTrans2D1" presStyleIdx="2" presStyleCnt="7"/>
      <dgm:spPr/>
      <dgm:t>
        <a:bodyPr/>
        <a:lstStyle/>
        <a:p>
          <a:endParaRPr lang="pt-PT"/>
        </a:p>
      </dgm:t>
    </dgm:pt>
    <dgm:pt modelId="{5084830E-823E-413D-A98E-0EA9E2D67C10}" type="pres">
      <dgm:prSet presAssocID="{02078A5C-C062-4B6D-93FC-EC7BE2692DA5}" presName="child" presStyleLbl="alignAccFollowNode1" presStyleIdx="2" presStyleCnt="7" custLinFactNeighborY="8185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8636C62-3A92-4EF9-A334-F98567350202}" type="pres">
      <dgm:prSet presAssocID="{63A79039-FF8F-48F9-AC9B-FCBF8D3AB4BD}" presName="hSp" presStyleCnt="0"/>
      <dgm:spPr/>
      <dgm:t>
        <a:bodyPr/>
        <a:lstStyle/>
        <a:p>
          <a:endParaRPr lang="en-GB"/>
        </a:p>
      </dgm:t>
    </dgm:pt>
    <dgm:pt modelId="{C3764D95-D2B6-482D-A281-6B798809C653}" type="pres">
      <dgm:prSet presAssocID="{A50EA793-F0B9-45F5-822B-5BD43959EBD7}" presName="vertFlow" presStyleCnt="0"/>
      <dgm:spPr/>
      <dgm:t>
        <a:bodyPr/>
        <a:lstStyle/>
        <a:p>
          <a:endParaRPr lang="en-GB"/>
        </a:p>
      </dgm:t>
    </dgm:pt>
    <dgm:pt modelId="{FF9FD374-4243-4F50-9FAD-F40D28FD596B}" type="pres">
      <dgm:prSet presAssocID="{A50EA793-F0B9-45F5-822B-5BD43959EBD7}" presName="header" presStyleLbl="node1" presStyleIdx="1" presStyleCnt="3"/>
      <dgm:spPr/>
      <dgm:t>
        <a:bodyPr/>
        <a:lstStyle/>
        <a:p>
          <a:endParaRPr lang="pt-PT"/>
        </a:p>
      </dgm:t>
    </dgm:pt>
    <dgm:pt modelId="{8C22305C-A253-47AD-835F-DB7A04B02E69}" type="pres">
      <dgm:prSet presAssocID="{9276A56D-96DB-48CD-93C9-6A1A103DCC28}" presName="parTrans" presStyleLbl="sibTrans2D1" presStyleIdx="3" presStyleCnt="7"/>
      <dgm:spPr/>
      <dgm:t>
        <a:bodyPr/>
        <a:lstStyle/>
        <a:p>
          <a:endParaRPr lang="pt-PT"/>
        </a:p>
      </dgm:t>
    </dgm:pt>
    <dgm:pt modelId="{ADDAC4CD-CA40-466C-8CEE-3580436889D0}" type="pres">
      <dgm:prSet presAssocID="{4ECAD5CD-E7F3-4A1C-BC25-6B5B2A78257C}" presName="child" presStyleLbl="alignAccFollow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722D809-3342-4E51-A9DD-94C5D986DCF9}" type="pres">
      <dgm:prSet presAssocID="{0D094D40-E9ED-4711-A8E6-94ABE70FE6EA}" presName="sibTrans" presStyleLbl="sibTrans2D1" presStyleIdx="4" presStyleCnt="7"/>
      <dgm:spPr/>
      <dgm:t>
        <a:bodyPr/>
        <a:lstStyle/>
        <a:p>
          <a:endParaRPr lang="pt-PT"/>
        </a:p>
      </dgm:t>
    </dgm:pt>
    <dgm:pt modelId="{5142757D-4F61-4AF3-B27A-7717FBF03E16}" type="pres">
      <dgm:prSet presAssocID="{F28EF0E5-B5FF-451C-B1CC-82612F0CE40D}" presName="child" presStyleLbl="alignAccFollowNode1" presStyleIdx="4" presStyleCnt="7" custLinFactNeighborY="3845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9C8E80B-5DA5-461B-8FA7-65C5F9EC46BE}" type="pres">
      <dgm:prSet presAssocID="{A50EA793-F0B9-45F5-822B-5BD43959EBD7}" presName="hSp" presStyleCnt="0"/>
      <dgm:spPr/>
      <dgm:t>
        <a:bodyPr/>
        <a:lstStyle/>
        <a:p>
          <a:endParaRPr lang="en-GB"/>
        </a:p>
      </dgm:t>
    </dgm:pt>
    <dgm:pt modelId="{EDA5995B-AFFA-436B-911C-8BC1205A3A97}" type="pres">
      <dgm:prSet presAssocID="{F735512C-A212-4985-BAE4-555D3A33B3BC}" presName="vertFlow" presStyleCnt="0"/>
      <dgm:spPr/>
      <dgm:t>
        <a:bodyPr/>
        <a:lstStyle/>
        <a:p>
          <a:endParaRPr lang="en-GB"/>
        </a:p>
      </dgm:t>
    </dgm:pt>
    <dgm:pt modelId="{89335B8E-A538-48C4-B97D-B65AFA39EC63}" type="pres">
      <dgm:prSet presAssocID="{F735512C-A212-4985-BAE4-555D3A33B3BC}" presName="header" presStyleLbl="node1" presStyleIdx="2" presStyleCnt="3"/>
      <dgm:spPr/>
      <dgm:t>
        <a:bodyPr/>
        <a:lstStyle/>
        <a:p>
          <a:endParaRPr lang="pt-PT"/>
        </a:p>
      </dgm:t>
    </dgm:pt>
    <dgm:pt modelId="{D47E020A-3B36-4B74-8B88-F2EABB6FE234}" type="pres">
      <dgm:prSet presAssocID="{4E2C80C4-E5BF-4277-82BB-6A45BA115197}" presName="parTrans" presStyleLbl="sibTrans2D1" presStyleIdx="5" presStyleCnt="7"/>
      <dgm:spPr/>
      <dgm:t>
        <a:bodyPr/>
        <a:lstStyle/>
        <a:p>
          <a:endParaRPr lang="pt-PT"/>
        </a:p>
      </dgm:t>
    </dgm:pt>
    <dgm:pt modelId="{7D4E6A06-0377-44D7-B7B4-4D954297C1DB}" type="pres">
      <dgm:prSet presAssocID="{D4804FA5-7CAF-47CA-B73F-9B2AFAA0562B}" presName="child" presStyleLbl="alignAccFollow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3C2407B-F070-48D1-8FB9-D8F20A0E51B0}" type="pres">
      <dgm:prSet presAssocID="{43D969F1-FA0A-40D1-9B1A-5A6CF874DE3D}" presName="sibTrans" presStyleLbl="sibTrans2D1" presStyleIdx="6" presStyleCnt="7"/>
      <dgm:spPr/>
      <dgm:t>
        <a:bodyPr/>
        <a:lstStyle/>
        <a:p>
          <a:endParaRPr lang="pt-PT"/>
        </a:p>
      </dgm:t>
    </dgm:pt>
    <dgm:pt modelId="{68C901AE-3604-445C-9C1E-E5D00CF1DFA7}" type="pres">
      <dgm:prSet presAssocID="{4F809EF3-B786-4F30-80E9-5EE58CE6BCA4}" presName="child" presStyleLbl="alignAccFollowNode1" presStyleIdx="6" presStyleCnt="7" custLinFactNeighborY="3845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8FC179C3-0DC1-4D30-BA9C-CA85B63E2AE8}" type="presOf" srcId="{0D094D40-E9ED-4711-A8E6-94ABE70FE6EA}" destId="{3722D809-3342-4E51-A9DD-94C5D986DCF9}" srcOrd="0" destOrd="0" presId="urn:microsoft.com/office/officeart/2005/8/layout/lProcess1"/>
    <dgm:cxn modelId="{112A3C01-4536-48EA-BD9B-564937ADB421}" type="presOf" srcId="{02078A5C-C062-4B6D-93FC-EC7BE2692DA5}" destId="{5084830E-823E-413D-A98E-0EA9E2D67C10}" srcOrd="0" destOrd="0" presId="urn:microsoft.com/office/officeart/2005/8/layout/lProcess1"/>
    <dgm:cxn modelId="{1E5C4304-4CB5-4418-B0B1-BBED78ED4A22}" srcId="{A50EA793-F0B9-45F5-822B-5BD43959EBD7}" destId="{4ECAD5CD-E7F3-4A1C-BC25-6B5B2A78257C}" srcOrd="0" destOrd="0" parTransId="{9276A56D-96DB-48CD-93C9-6A1A103DCC28}" sibTransId="{0D094D40-E9ED-4711-A8E6-94ABE70FE6EA}"/>
    <dgm:cxn modelId="{B83BC118-C188-491A-90C5-D6EFC50A9829}" srcId="{70A31479-E69A-4975-9ABF-CF3CA521C321}" destId="{A50EA793-F0B9-45F5-822B-5BD43959EBD7}" srcOrd="1" destOrd="0" parTransId="{4D748A06-7633-4484-BD12-2CFCD7B5397C}" sibTransId="{92EEDA43-2B78-48AA-BDA7-083348AA5943}"/>
    <dgm:cxn modelId="{D58FA124-2DA4-4EEB-9260-6CB5F75EF1AC}" srcId="{F735512C-A212-4985-BAE4-555D3A33B3BC}" destId="{D4804FA5-7CAF-47CA-B73F-9B2AFAA0562B}" srcOrd="0" destOrd="0" parTransId="{4E2C80C4-E5BF-4277-82BB-6A45BA115197}" sibTransId="{43D969F1-FA0A-40D1-9B1A-5A6CF874DE3D}"/>
    <dgm:cxn modelId="{D945ABA4-1238-444C-B8FB-B6516B1F1397}" srcId="{63A79039-FF8F-48F9-AC9B-FCBF8D3AB4BD}" destId="{02078A5C-C062-4B6D-93FC-EC7BE2692DA5}" srcOrd="2" destOrd="0" parTransId="{CD047035-1C9F-4A12-A6A1-EDF1AC6328CD}" sibTransId="{C8B25EE0-87A1-4DDF-BCB6-CC863A0A5943}"/>
    <dgm:cxn modelId="{9E2D7D63-6ACA-4E91-875D-B21C26CA0E01}" srcId="{A50EA793-F0B9-45F5-822B-5BD43959EBD7}" destId="{F28EF0E5-B5FF-451C-B1CC-82612F0CE40D}" srcOrd="1" destOrd="0" parTransId="{F526F080-982C-439B-AE82-3E0FC2B04425}" sibTransId="{8915BD1E-0442-4EF6-814C-8CD183324EF3}"/>
    <dgm:cxn modelId="{25714874-9EE7-4864-A242-7BF80EA1BEEF}" type="presOf" srcId="{63A79039-FF8F-48F9-AC9B-FCBF8D3AB4BD}" destId="{EA092D4E-562E-4028-8278-D5033BA72749}" srcOrd="0" destOrd="0" presId="urn:microsoft.com/office/officeart/2005/8/layout/lProcess1"/>
    <dgm:cxn modelId="{F97FA4E6-C16C-431F-A234-645BDAC967FF}" type="presOf" srcId="{4F809EF3-B786-4F30-80E9-5EE58CE6BCA4}" destId="{68C901AE-3604-445C-9C1E-E5D00CF1DFA7}" srcOrd="0" destOrd="0" presId="urn:microsoft.com/office/officeart/2005/8/layout/lProcess1"/>
    <dgm:cxn modelId="{1108EE91-0BB3-4E99-B1EE-5A2DC314872E}" type="presOf" srcId="{F735512C-A212-4985-BAE4-555D3A33B3BC}" destId="{89335B8E-A538-48C4-B97D-B65AFA39EC63}" srcOrd="0" destOrd="0" presId="urn:microsoft.com/office/officeart/2005/8/layout/lProcess1"/>
    <dgm:cxn modelId="{374ABAC3-9268-4013-B725-B81AAC800BC9}" srcId="{70A31479-E69A-4975-9ABF-CF3CA521C321}" destId="{63A79039-FF8F-48F9-AC9B-FCBF8D3AB4BD}" srcOrd="0" destOrd="0" parTransId="{F9598D9D-A9B1-4FA5-BB16-7F4C44182231}" sibTransId="{952BAB97-097A-4E45-A15C-AB3ACF3F52AC}"/>
    <dgm:cxn modelId="{247E1C7E-7C15-41DE-BEEF-1EEDB4630BA4}" type="presOf" srcId="{4ECAD5CD-E7F3-4A1C-BC25-6B5B2A78257C}" destId="{ADDAC4CD-CA40-466C-8CEE-3580436889D0}" srcOrd="0" destOrd="0" presId="urn:microsoft.com/office/officeart/2005/8/layout/lProcess1"/>
    <dgm:cxn modelId="{61E5D4E1-DD4F-4B3A-B13F-7D85496385A2}" type="presOf" srcId="{4E2C80C4-E5BF-4277-82BB-6A45BA115197}" destId="{D47E020A-3B36-4B74-8B88-F2EABB6FE234}" srcOrd="0" destOrd="0" presId="urn:microsoft.com/office/officeart/2005/8/layout/lProcess1"/>
    <dgm:cxn modelId="{D0BECCD5-66D8-4081-AB03-4C0679075B50}" type="presOf" srcId="{F28EF0E5-B5FF-451C-B1CC-82612F0CE40D}" destId="{5142757D-4F61-4AF3-B27A-7717FBF03E16}" srcOrd="0" destOrd="0" presId="urn:microsoft.com/office/officeart/2005/8/layout/lProcess1"/>
    <dgm:cxn modelId="{00F72E9E-4747-4106-83A8-F0AF2043E018}" type="presOf" srcId="{75D45D36-1FB4-46F8-8D1A-CA62DF464B68}" destId="{B4979795-D7CA-45F4-99CC-E5111CA998EC}" srcOrd="0" destOrd="0" presId="urn:microsoft.com/office/officeart/2005/8/layout/lProcess1"/>
    <dgm:cxn modelId="{76401A79-33F7-450B-9EBC-0B389C17852F}" type="presOf" srcId="{B3D483E8-CB3A-40FA-B938-399F0E7D1E91}" destId="{9FB5B9CB-7061-4298-BF2A-0F5D170E1109}" srcOrd="0" destOrd="0" presId="urn:microsoft.com/office/officeart/2005/8/layout/lProcess1"/>
    <dgm:cxn modelId="{63657529-CF77-4C95-B0B8-212C0E5125F8}" type="presOf" srcId="{A50EA793-F0B9-45F5-822B-5BD43959EBD7}" destId="{FF9FD374-4243-4F50-9FAD-F40D28FD596B}" srcOrd="0" destOrd="0" presId="urn:microsoft.com/office/officeart/2005/8/layout/lProcess1"/>
    <dgm:cxn modelId="{EA959307-41BC-4E2A-B25C-898BA1D0E163}" type="presOf" srcId="{70A31479-E69A-4975-9ABF-CF3CA521C321}" destId="{A050F05B-EF83-4E70-A5BE-0B5299546566}" srcOrd="0" destOrd="0" presId="urn:microsoft.com/office/officeart/2005/8/layout/lProcess1"/>
    <dgm:cxn modelId="{757A27E6-4C51-47A4-90B1-DCEC4192969D}" srcId="{F735512C-A212-4985-BAE4-555D3A33B3BC}" destId="{4F809EF3-B786-4F30-80E9-5EE58CE6BCA4}" srcOrd="1" destOrd="0" parTransId="{CA294F2C-2D13-477C-863F-98155D8F6E8C}" sibTransId="{8BD34E8D-02EB-47B8-A62D-98F504AC7588}"/>
    <dgm:cxn modelId="{215A7047-E47D-41FE-8F98-B2729479433A}" type="presOf" srcId="{D4804FA5-7CAF-47CA-B73F-9B2AFAA0562B}" destId="{7D4E6A06-0377-44D7-B7B4-4D954297C1DB}" srcOrd="0" destOrd="0" presId="urn:microsoft.com/office/officeart/2005/8/layout/lProcess1"/>
    <dgm:cxn modelId="{025463F8-1890-4D84-9D73-687DC7813144}" type="presOf" srcId="{66836281-6925-4965-B235-5F5862EA9C80}" destId="{5485B6DC-A3FD-48B0-B20E-94EBEB1A75A2}" srcOrd="0" destOrd="0" presId="urn:microsoft.com/office/officeart/2005/8/layout/lProcess1"/>
    <dgm:cxn modelId="{FD780C78-D16F-4833-9125-EEC56B7E5D8D}" srcId="{63A79039-FF8F-48F9-AC9B-FCBF8D3AB4BD}" destId="{75D45D36-1FB4-46F8-8D1A-CA62DF464B68}" srcOrd="0" destOrd="0" parTransId="{6E0D5AD3-A8EA-4F59-9829-A20269A903AB}" sibTransId="{0B075ABD-7CD3-4A16-9BB1-3176733512F6}"/>
    <dgm:cxn modelId="{63F60BC8-76CF-484F-B8E2-C4CCDAB966F8}" type="presOf" srcId="{0B075ABD-7CD3-4A16-9BB1-3176733512F6}" destId="{1E408C2C-D1BB-4138-92A8-015FAC5B4489}" srcOrd="0" destOrd="0" presId="urn:microsoft.com/office/officeart/2005/8/layout/lProcess1"/>
    <dgm:cxn modelId="{A128419B-0515-4583-BA97-D567CBE53B0C}" type="presOf" srcId="{9276A56D-96DB-48CD-93C9-6A1A103DCC28}" destId="{8C22305C-A253-47AD-835F-DB7A04B02E69}" srcOrd="0" destOrd="0" presId="urn:microsoft.com/office/officeart/2005/8/layout/lProcess1"/>
    <dgm:cxn modelId="{62933024-9D39-41D5-8680-C2EAC8F7C8E3}" type="presOf" srcId="{6E0D5AD3-A8EA-4F59-9829-A20269A903AB}" destId="{7816C408-6F79-4A2A-83C9-DF3218D9A282}" srcOrd="0" destOrd="0" presId="urn:microsoft.com/office/officeart/2005/8/layout/lProcess1"/>
    <dgm:cxn modelId="{068CB947-9864-408B-85C1-42C323296295}" type="presOf" srcId="{43D969F1-FA0A-40D1-9B1A-5A6CF874DE3D}" destId="{33C2407B-F070-48D1-8FB9-D8F20A0E51B0}" srcOrd="0" destOrd="0" presId="urn:microsoft.com/office/officeart/2005/8/layout/lProcess1"/>
    <dgm:cxn modelId="{EDAFD731-B027-46D2-B629-42187BA8B142}" srcId="{70A31479-E69A-4975-9ABF-CF3CA521C321}" destId="{F735512C-A212-4985-BAE4-555D3A33B3BC}" srcOrd="2" destOrd="0" parTransId="{D4E4F0FA-668C-424A-9910-7AE6B68573B9}" sibTransId="{436F20D5-BF24-42CE-A281-52DA03D8FD44}"/>
    <dgm:cxn modelId="{8D2111DB-8BF4-4FE1-A3D8-1D7C44227D01}" srcId="{63A79039-FF8F-48F9-AC9B-FCBF8D3AB4BD}" destId="{B3D483E8-CB3A-40FA-B938-399F0E7D1E91}" srcOrd="1" destOrd="0" parTransId="{D208DDFB-5DEE-486C-A061-ADF63D7B2D4C}" sibTransId="{66836281-6925-4965-B235-5F5862EA9C80}"/>
    <dgm:cxn modelId="{458065CD-52DB-4FB3-B172-940C81E81F32}" type="presParOf" srcId="{A050F05B-EF83-4E70-A5BE-0B5299546566}" destId="{9A413980-1736-4C8B-9A0E-E477E569CFA2}" srcOrd="0" destOrd="0" presId="urn:microsoft.com/office/officeart/2005/8/layout/lProcess1"/>
    <dgm:cxn modelId="{773586BA-E496-46AF-86BA-766C910FCF6B}" type="presParOf" srcId="{9A413980-1736-4C8B-9A0E-E477E569CFA2}" destId="{EA092D4E-562E-4028-8278-D5033BA72749}" srcOrd="0" destOrd="0" presId="urn:microsoft.com/office/officeart/2005/8/layout/lProcess1"/>
    <dgm:cxn modelId="{61DB8664-BA09-4B8F-B92C-A4703B59705D}" type="presParOf" srcId="{9A413980-1736-4C8B-9A0E-E477E569CFA2}" destId="{7816C408-6F79-4A2A-83C9-DF3218D9A282}" srcOrd="1" destOrd="0" presId="urn:microsoft.com/office/officeart/2005/8/layout/lProcess1"/>
    <dgm:cxn modelId="{B64C8B26-CF8F-43E5-B9C7-6A775F602845}" type="presParOf" srcId="{9A413980-1736-4C8B-9A0E-E477E569CFA2}" destId="{B4979795-D7CA-45F4-99CC-E5111CA998EC}" srcOrd="2" destOrd="0" presId="urn:microsoft.com/office/officeart/2005/8/layout/lProcess1"/>
    <dgm:cxn modelId="{EB5716CD-4795-4CE6-ACB2-AB8690B22AB6}" type="presParOf" srcId="{9A413980-1736-4C8B-9A0E-E477E569CFA2}" destId="{1E408C2C-D1BB-4138-92A8-015FAC5B4489}" srcOrd="3" destOrd="0" presId="urn:microsoft.com/office/officeart/2005/8/layout/lProcess1"/>
    <dgm:cxn modelId="{14AB9C62-A6A4-459A-A755-E3BC9310C26F}" type="presParOf" srcId="{9A413980-1736-4C8B-9A0E-E477E569CFA2}" destId="{9FB5B9CB-7061-4298-BF2A-0F5D170E1109}" srcOrd="4" destOrd="0" presId="urn:microsoft.com/office/officeart/2005/8/layout/lProcess1"/>
    <dgm:cxn modelId="{5B000054-8E99-40D5-90DC-9EA5776269B9}" type="presParOf" srcId="{9A413980-1736-4C8B-9A0E-E477E569CFA2}" destId="{5485B6DC-A3FD-48B0-B20E-94EBEB1A75A2}" srcOrd="5" destOrd="0" presId="urn:microsoft.com/office/officeart/2005/8/layout/lProcess1"/>
    <dgm:cxn modelId="{3F2118CC-C355-4203-9CC0-AB2366C141D4}" type="presParOf" srcId="{9A413980-1736-4C8B-9A0E-E477E569CFA2}" destId="{5084830E-823E-413D-A98E-0EA9E2D67C10}" srcOrd="6" destOrd="0" presId="urn:microsoft.com/office/officeart/2005/8/layout/lProcess1"/>
    <dgm:cxn modelId="{2EFCF7D0-BBB3-4F61-8FA9-CF5324A1B847}" type="presParOf" srcId="{A050F05B-EF83-4E70-A5BE-0B5299546566}" destId="{C8636C62-3A92-4EF9-A334-F98567350202}" srcOrd="1" destOrd="0" presId="urn:microsoft.com/office/officeart/2005/8/layout/lProcess1"/>
    <dgm:cxn modelId="{192675C4-7039-432F-A8E0-29DFF17E6C26}" type="presParOf" srcId="{A050F05B-EF83-4E70-A5BE-0B5299546566}" destId="{C3764D95-D2B6-482D-A281-6B798809C653}" srcOrd="2" destOrd="0" presId="urn:microsoft.com/office/officeart/2005/8/layout/lProcess1"/>
    <dgm:cxn modelId="{E46EBA7E-C702-46E8-96F8-A0FC8787A19F}" type="presParOf" srcId="{C3764D95-D2B6-482D-A281-6B798809C653}" destId="{FF9FD374-4243-4F50-9FAD-F40D28FD596B}" srcOrd="0" destOrd="0" presId="urn:microsoft.com/office/officeart/2005/8/layout/lProcess1"/>
    <dgm:cxn modelId="{54975002-1166-408A-B981-8D72654E780E}" type="presParOf" srcId="{C3764D95-D2B6-482D-A281-6B798809C653}" destId="{8C22305C-A253-47AD-835F-DB7A04B02E69}" srcOrd="1" destOrd="0" presId="urn:microsoft.com/office/officeart/2005/8/layout/lProcess1"/>
    <dgm:cxn modelId="{ADFE043D-7730-4035-AB77-4FF77685E12D}" type="presParOf" srcId="{C3764D95-D2B6-482D-A281-6B798809C653}" destId="{ADDAC4CD-CA40-466C-8CEE-3580436889D0}" srcOrd="2" destOrd="0" presId="urn:microsoft.com/office/officeart/2005/8/layout/lProcess1"/>
    <dgm:cxn modelId="{A2116C7E-774A-41B0-86B9-924255EEB76F}" type="presParOf" srcId="{C3764D95-D2B6-482D-A281-6B798809C653}" destId="{3722D809-3342-4E51-A9DD-94C5D986DCF9}" srcOrd="3" destOrd="0" presId="urn:microsoft.com/office/officeart/2005/8/layout/lProcess1"/>
    <dgm:cxn modelId="{9CFF652E-9E0F-42C9-A4CA-372FA1DBD3E4}" type="presParOf" srcId="{C3764D95-D2B6-482D-A281-6B798809C653}" destId="{5142757D-4F61-4AF3-B27A-7717FBF03E16}" srcOrd="4" destOrd="0" presId="urn:microsoft.com/office/officeart/2005/8/layout/lProcess1"/>
    <dgm:cxn modelId="{B50A23A8-6BBC-4504-9AF4-87D948728089}" type="presParOf" srcId="{A050F05B-EF83-4E70-A5BE-0B5299546566}" destId="{A9C8E80B-5DA5-461B-8FA7-65C5F9EC46BE}" srcOrd="3" destOrd="0" presId="urn:microsoft.com/office/officeart/2005/8/layout/lProcess1"/>
    <dgm:cxn modelId="{EEECA399-D65B-4C43-A703-FB64DF397D41}" type="presParOf" srcId="{A050F05B-EF83-4E70-A5BE-0B5299546566}" destId="{EDA5995B-AFFA-436B-911C-8BC1205A3A97}" srcOrd="4" destOrd="0" presId="urn:microsoft.com/office/officeart/2005/8/layout/lProcess1"/>
    <dgm:cxn modelId="{664AFDC1-5E25-4964-9019-3610022CB1BC}" type="presParOf" srcId="{EDA5995B-AFFA-436B-911C-8BC1205A3A97}" destId="{89335B8E-A538-48C4-B97D-B65AFA39EC63}" srcOrd="0" destOrd="0" presId="urn:microsoft.com/office/officeart/2005/8/layout/lProcess1"/>
    <dgm:cxn modelId="{43DC3821-7938-486D-ACE1-4B8708BC6F95}" type="presParOf" srcId="{EDA5995B-AFFA-436B-911C-8BC1205A3A97}" destId="{D47E020A-3B36-4B74-8B88-F2EABB6FE234}" srcOrd="1" destOrd="0" presId="urn:microsoft.com/office/officeart/2005/8/layout/lProcess1"/>
    <dgm:cxn modelId="{1E02518F-D1A2-4638-A9E4-CBAF367C6856}" type="presParOf" srcId="{EDA5995B-AFFA-436B-911C-8BC1205A3A97}" destId="{7D4E6A06-0377-44D7-B7B4-4D954297C1DB}" srcOrd="2" destOrd="0" presId="urn:microsoft.com/office/officeart/2005/8/layout/lProcess1"/>
    <dgm:cxn modelId="{502DBDF8-91CB-4E03-A0F1-1A15B3BCA2FD}" type="presParOf" srcId="{EDA5995B-AFFA-436B-911C-8BC1205A3A97}" destId="{33C2407B-F070-48D1-8FB9-D8F20A0E51B0}" srcOrd="3" destOrd="0" presId="urn:microsoft.com/office/officeart/2005/8/layout/lProcess1"/>
    <dgm:cxn modelId="{54BFA9A7-E05B-4DD1-BB22-A8E9CA6DDEEB}" type="presParOf" srcId="{EDA5995B-AFFA-436B-911C-8BC1205A3A97}" destId="{68C901AE-3604-445C-9C1E-E5D00CF1DFA7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039398-56F0-4CCC-80E8-F86A5E93E1BC}" type="doc">
      <dgm:prSet loTypeId="urn:microsoft.com/office/officeart/2005/8/layout/pList2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pt-PT"/>
        </a:p>
      </dgm:t>
    </dgm:pt>
    <dgm:pt modelId="{AE3AEE95-4DE7-4F43-91FA-B1B02F0C6D31}">
      <dgm:prSet phldrT="[Text]" custT="1"/>
      <dgm:spPr>
        <a:gradFill rotWithShape="0">
          <a:gsLst>
            <a:gs pos="19000">
              <a:schemeClr val="bg1">
                <a:lumMod val="85000"/>
              </a:schemeClr>
            </a:gs>
            <a:gs pos="59000">
              <a:schemeClr val="lt1">
                <a:hueOff val="0"/>
                <a:satOff val="0"/>
                <a:lumOff val="0"/>
                <a:shade val="93000"/>
                <a:satMod val="130000"/>
                <a:alpha val="61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1400" b="1" noProof="0" dirty="0" smtClean="0"/>
            <a:t>Automobile Production Technician</a:t>
          </a:r>
        </a:p>
        <a:p>
          <a:r>
            <a:rPr lang="en-US" sz="1400" noProof="0" dirty="0" smtClean="0"/>
            <a:t>(Level 4)</a:t>
          </a:r>
          <a:endParaRPr lang="en-US" sz="1400" noProof="0" dirty="0"/>
        </a:p>
      </dgm:t>
    </dgm:pt>
    <dgm:pt modelId="{2DD0AD3F-AF86-4D73-BEFF-76F22EB0BF16}" type="parTrans" cxnId="{982E7655-2747-4B67-9076-DABEBE9FED35}">
      <dgm:prSet/>
      <dgm:spPr/>
      <dgm:t>
        <a:bodyPr/>
        <a:lstStyle/>
        <a:p>
          <a:endParaRPr lang="pt-PT"/>
        </a:p>
      </dgm:t>
    </dgm:pt>
    <dgm:pt modelId="{B79B137D-EAF9-42D9-A4BF-6DAEB7122728}" type="sibTrans" cxnId="{982E7655-2747-4B67-9076-DABEBE9FED35}">
      <dgm:prSet/>
      <dgm:spPr/>
      <dgm:t>
        <a:bodyPr/>
        <a:lstStyle/>
        <a:p>
          <a:endParaRPr lang="pt-PT"/>
        </a:p>
      </dgm:t>
    </dgm:pt>
    <dgm:pt modelId="{535ED361-3F0B-43E0-B7DF-E8D37913BCC9}">
      <dgm:prSet phldrT="[Text]" custT="1"/>
      <dgm:spPr>
        <a:gradFill rotWithShape="0">
          <a:gsLst>
            <a:gs pos="19000">
              <a:schemeClr val="bg1">
                <a:lumMod val="85000"/>
              </a:schemeClr>
            </a:gs>
            <a:gs pos="59000">
              <a:schemeClr val="lt1">
                <a:hueOff val="0"/>
                <a:satOff val="0"/>
                <a:lumOff val="0"/>
                <a:shade val="93000"/>
                <a:satMod val="130000"/>
                <a:alpha val="61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kumimoji="0" lang="en-US" sz="1400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cs typeface="Arial" panose="020B0604020202020204" pitchFamily="34" charset="0"/>
            </a:rPr>
            <a:t>Car </a:t>
          </a:r>
          <a:r>
            <a:rPr kumimoji="0" lang="en-US" sz="1400" b="1" i="0" u="none" strike="noStrike" cap="none" spc="0" normalizeH="0" baseline="0" noProof="0" dirty="0" err="1" smtClean="0">
              <a:ln/>
              <a:effectLst/>
              <a:uLnTx/>
              <a:uFillTx/>
              <a:latin typeface="+mn-lt"/>
              <a:cs typeface="Arial" panose="020B0604020202020204" pitchFamily="34" charset="0"/>
            </a:rPr>
            <a:t>MechatronicsProcesses</a:t>
          </a:r>
          <a:r>
            <a:rPr kumimoji="0" lang="en-US" sz="1400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cs typeface="Arial" panose="020B0604020202020204" pitchFamily="34" charset="0"/>
            </a:rPr>
            <a:t>’ Management and Control</a:t>
          </a:r>
        </a:p>
        <a:p>
          <a:pPr rtl="0"/>
          <a:r>
            <a:rPr kumimoji="0" lang="en-US" sz="1400" b="0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cs typeface="Arial" panose="020B0604020202020204" pitchFamily="34" charset="0"/>
            </a:rPr>
            <a:t>(Level 5)</a:t>
          </a:r>
          <a:endParaRPr lang="en-US" sz="1400" noProof="0" dirty="0"/>
        </a:p>
      </dgm:t>
    </dgm:pt>
    <dgm:pt modelId="{D188D500-0EC3-447D-A3CE-89D5376C91EF}" type="parTrans" cxnId="{409CE79F-9732-4523-8989-1B16668BCD6B}">
      <dgm:prSet/>
      <dgm:spPr/>
      <dgm:t>
        <a:bodyPr/>
        <a:lstStyle/>
        <a:p>
          <a:endParaRPr lang="pt-PT"/>
        </a:p>
      </dgm:t>
    </dgm:pt>
    <dgm:pt modelId="{09827D2C-E34D-4776-B4D5-E110596FFB8C}" type="sibTrans" cxnId="{409CE79F-9732-4523-8989-1B16668BCD6B}">
      <dgm:prSet/>
      <dgm:spPr/>
      <dgm:t>
        <a:bodyPr/>
        <a:lstStyle/>
        <a:p>
          <a:endParaRPr lang="pt-PT"/>
        </a:p>
      </dgm:t>
    </dgm:pt>
    <dgm:pt modelId="{04D77717-87C1-4891-B79B-5B24BFDE64F3}">
      <dgm:prSet phldrT="[Text]" custT="1"/>
      <dgm:spPr>
        <a:gradFill rotWithShape="0">
          <a:gsLst>
            <a:gs pos="19000">
              <a:schemeClr val="bg1">
                <a:lumMod val="85000"/>
              </a:schemeClr>
            </a:gs>
            <a:gs pos="59000">
              <a:schemeClr val="lt1">
                <a:hueOff val="0"/>
                <a:satOff val="0"/>
                <a:lumOff val="0"/>
                <a:shade val="93000"/>
                <a:satMod val="130000"/>
                <a:alpha val="61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kumimoji="0" lang="en-US" sz="1400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cs typeface="Arial" panose="020B0604020202020204" pitchFamily="34" charset="0"/>
            </a:rPr>
            <a:t>Industrial Supervisor</a:t>
          </a:r>
        </a:p>
        <a:p>
          <a:r>
            <a:rPr kumimoji="0" lang="en-US" sz="1400" b="0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cs typeface="Arial" panose="020B0604020202020204" pitchFamily="34" charset="0"/>
            </a:rPr>
            <a:t>(Level 5)</a:t>
          </a:r>
          <a:endParaRPr lang="en-US" sz="1400" noProof="0" dirty="0"/>
        </a:p>
      </dgm:t>
    </dgm:pt>
    <dgm:pt modelId="{6E803279-F1E6-41D9-BAB6-0655946D6929}" type="parTrans" cxnId="{03602010-2E58-4168-B1B0-1AB35AD803BA}">
      <dgm:prSet/>
      <dgm:spPr/>
      <dgm:t>
        <a:bodyPr/>
        <a:lstStyle/>
        <a:p>
          <a:endParaRPr lang="pt-PT"/>
        </a:p>
      </dgm:t>
    </dgm:pt>
    <dgm:pt modelId="{0FABD649-9DC2-4B02-8F1F-A49B00D8FA8E}" type="sibTrans" cxnId="{03602010-2E58-4168-B1B0-1AB35AD803BA}">
      <dgm:prSet/>
      <dgm:spPr/>
      <dgm:t>
        <a:bodyPr/>
        <a:lstStyle/>
        <a:p>
          <a:endParaRPr lang="pt-PT"/>
        </a:p>
      </dgm:t>
    </dgm:pt>
    <dgm:pt modelId="{4F163BFA-84FD-4ADA-9D70-7CE9BAEE3D2D}">
      <dgm:prSet phldrT="[Text]" custT="1"/>
      <dgm:spPr>
        <a:gradFill rotWithShape="0">
          <a:gsLst>
            <a:gs pos="19000">
              <a:schemeClr val="bg1">
                <a:lumMod val="85000"/>
              </a:schemeClr>
            </a:gs>
            <a:gs pos="59000">
              <a:schemeClr val="lt1">
                <a:hueOff val="0"/>
                <a:satOff val="0"/>
                <a:lumOff val="0"/>
                <a:shade val="93000"/>
                <a:satMod val="130000"/>
                <a:alpha val="61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kumimoji="0" lang="en-US" sz="1300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cs typeface="Arial" panose="020B0604020202020204" pitchFamily="34" charset="0"/>
            </a:rPr>
            <a:t>Production, Control and Energy Management </a:t>
          </a:r>
        </a:p>
        <a:p>
          <a:pPr rtl="0"/>
          <a:r>
            <a:rPr kumimoji="0" lang="en-US" sz="1300" b="0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cs typeface="Arial" panose="020B0604020202020204" pitchFamily="34" charset="0"/>
            </a:rPr>
            <a:t>(Level 5)</a:t>
          </a:r>
          <a:endParaRPr lang="en-US" sz="1300" noProof="0" dirty="0"/>
        </a:p>
      </dgm:t>
    </dgm:pt>
    <dgm:pt modelId="{F7DD3ACA-9924-4CA5-8325-7E97D1070C3B}" type="parTrans" cxnId="{FEB15693-1B01-4680-ACBE-7D920FE6FD59}">
      <dgm:prSet/>
      <dgm:spPr/>
      <dgm:t>
        <a:bodyPr/>
        <a:lstStyle/>
        <a:p>
          <a:endParaRPr lang="pt-PT"/>
        </a:p>
      </dgm:t>
    </dgm:pt>
    <dgm:pt modelId="{EF6E653F-3138-44FB-AF39-8D6B2A451B1B}" type="sibTrans" cxnId="{FEB15693-1B01-4680-ACBE-7D920FE6FD59}">
      <dgm:prSet/>
      <dgm:spPr/>
      <dgm:t>
        <a:bodyPr/>
        <a:lstStyle/>
        <a:p>
          <a:endParaRPr lang="pt-PT"/>
        </a:p>
      </dgm:t>
    </dgm:pt>
    <dgm:pt modelId="{AA0FE566-3BA8-4052-89AC-DD114F41CE2B}">
      <dgm:prSet phldrT="[Text]" custT="1"/>
      <dgm:spPr>
        <a:gradFill rotWithShape="0">
          <a:gsLst>
            <a:gs pos="19000">
              <a:schemeClr val="bg1">
                <a:lumMod val="85000"/>
              </a:schemeClr>
            </a:gs>
            <a:gs pos="59000">
              <a:schemeClr val="lt1">
                <a:hueOff val="0"/>
                <a:satOff val="0"/>
                <a:lumOff val="0"/>
                <a:shade val="93000"/>
                <a:satMod val="130000"/>
                <a:alpha val="61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kumimoji="0" lang="en-US" sz="1400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Tool &amp; Die Technician</a:t>
          </a:r>
        </a:p>
        <a:p>
          <a:pPr rtl="0"/>
          <a:r>
            <a:rPr kumimoji="0" lang="en-US" sz="1400" b="0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(Level 4)</a:t>
          </a:r>
          <a:endParaRPr lang="en-US" sz="1400" noProof="0" dirty="0"/>
        </a:p>
      </dgm:t>
    </dgm:pt>
    <dgm:pt modelId="{E35C8EC4-5387-4C3F-A0FF-7B6E3404B9E8}" type="parTrans" cxnId="{DFEB9D86-B2AA-4E34-AC5C-95CCDE118E2A}">
      <dgm:prSet/>
      <dgm:spPr/>
      <dgm:t>
        <a:bodyPr/>
        <a:lstStyle/>
        <a:p>
          <a:endParaRPr lang="pt-PT"/>
        </a:p>
      </dgm:t>
    </dgm:pt>
    <dgm:pt modelId="{D1337D61-22B0-4126-A919-00A677D97C0D}" type="sibTrans" cxnId="{DFEB9D86-B2AA-4E34-AC5C-95CCDE118E2A}">
      <dgm:prSet/>
      <dgm:spPr/>
      <dgm:t>
        <a:bodyPr/>
        <a:lstStyle/>
        <a:p>
          <a:endParaRPr lang="pt-PT"/>
        </a:p>
      </dgm:t>
    </dgm:pt>
    <dgm:pt modelId="{B55A499D-5EC9-4A9D-B784-42EBCE3B58D1}">
      <dgm:prSet phldrT="[Text]" custT="1"/>
      <dgm:spPr>
        <a:gradFill rotWithShape="0">
          <a:gsLst>
            <a:gs pos="19000">
              <a:schemeClr val="bg1">
                <a:lumMod val="85000"/>
              </a:schemeClr>
            </a:gs>
            <a:gs pos="59000">
              <a:schemeClr val="lt1">
                <a:hueOff val="0"/>
                <a:satOff val="0"/>
                <a:lumOff val="0"/>
                <a:shade val="93000"/>
                <a:satMod val="130000"/>
                <a:alpha val="61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1400" b="1" noProof="0" dirty="0" smtClean="0"/>
            <a:t>Welding Technician</a:t>
          </a:r>
        </a:p>
        <a:p>
          <a:r>
            <a:rPr lang="en-US" sz="1400" noProof="0" dirty="0" smtClean="0"/>
            <a:t>(Level 4)</a:t>
          </a:r>
          <a:endParaRPr lang="en-US" sz="1400" noProof="0" dirty="0"/>
        </a:p>
      </dgm:t>
    </dgm:pt>
    <dgm:pt modelId="{C15D7801-3C24-4CBE-825E-5D26715DD64B}" type="parTrans" cxnId="{DFE16741-4A4B-43A3-B5E0-1C5D9523A75E}">
      <dgm:prSet/>
      <dgm:spPr/>
      <dgm:t>
        <a:bodyPr/>
        <a:lstStyle/>
        <a:p>
          <a:endParaRPr lang="pt-PT"/>
        </a:p>
      </dgm:t>
    </dgm:pt>
    <dgm:pt modelId="{11F8D2EA-FEF6-46BF-BD97-0BFE6C8A75C1}" type="sibTrans" cxnId="{DFE16741-4A4B-43A3-B5E0-1C5D9523A75E}">
      <dgm:prSet/>
      <dgm:spPr/>
      <dgm:t>
        <a:bodyPr/>
        <a:lstStyle/>
        <a:p>
          <a:endParaRPr lang="pt-PT"/>
        </a:p>
      </dgm:t>
    </dgm:pt>
    <dgm:pt modelId="{1F221A76-B1F9-4EAE-9EAD-7F84A3F18F56}">
      <dgm:prSet phldrT="[Text]" custT="1"/>
      <dgm:spPr>
        <a:gradFill rotWithShape="0">
          <a:gsLst>
            <a:gs pos="19000">
              <a:schemeClr val="bg1">
                <a:lumMod val="85000"/>
              </a:schemeClr>
            </a:gs>
            <a:gs pos="59000">
              <a:schemeClr val="lt1">
                <a:hueOff val="0"/>
                <a:satOff val="0"/>
                <a:lumOff val="0"/>
                <a:shade val="93000"/>
                <a:satMod val="130000"/>
                <a:alpha val="61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US" sz="1300" b="0" noProof="0" dirty="0" smtClean="0"/>
            <a:t>Training Units</a:t>
          </a:r>
        </a:p>
        <a:p>
          <a:pPr rtl="0"/>
          <a:r>
            <a:rPr lang="en-US" sz="1300" b="1" noProof="0" dirty="0" smtClean="0"/>
            <a:t> Safety and Maintenance of electrical vehicles</a:t>
          </a:r>
        </a:p>
        <a:p>
          <a:pPr rtl="0"/>
          <a:r>
            <a:rPr lang="en-US" sz="1100" b="0" noProof="0" dirty="0" smtClean="0"/>
            <a:t>In approval</a:t>
          </a:r>
          <a:endParaRPr lang="en-US" sz="1300" b="0" noProof="0" dirty="0"/>
        </a:p>
      </dgm:t>
    </dgm:pt>
    <dgm:pt modelId="{DF04C1F4-21FE-4A6B-8CCF-5E87CB131E43}" type="parTrans" cxnId="{C1FEA5EF-2436-42A8-B97B-B9C6C0F76D7E}">
      <dgm:prSet/>
      <dgm:spPr/>
      <dgm:t>
        <a:bodyPr/>
        <a:lstStyle/>
        <a:p>
          <a:endParaRPr lang="pt-PT"/>
        </a:p>
      </dgm:t>
    </dgm:pt>
    <dgm:pt modelId="{63D9CD96-7861-4975-A3B9-44FB152CF0FA}" type="sibTrans" cxnId="{C1FEA5EF-2436-42A8-B97B-B9C6C0F76D7E}">
      <dgm:prSet/>
      <dgm:spPr/>
      <dgm:t>
        <a:bodyPr/>
        <a:lstStyle/>
        <a:p>
          <a:endParaRPr lang="pt-PT"/>
        </a:p>
      </dgm:t>
    </dgm:pt>
    <dgm:pt modelId="{EE87DA5C-9E4E-40BB-AA5A-7D45B5D18ED6}">
      <dgm:prSet phldrT="[Text]" custT="1"/>
      <dgm:spPr>
        <a:gradFill rotWithShape="0">
          <a:gsLst>
            <a:gs pos="19000">
              <a:schemeClr val="bg1">
                <a:lumMod val="85000"/>
              </a:schemeClr>
            </a:gs>
            <a:gs pos="59000">
              <a:schemeClr val="lt1">
                <a:hueOff val="0"/>
                <a:satOff val="0"/>
                <a:lumOff val="0"/>
                <a:shade val="93000"/>
                <a:satMod val="130000"/>
                <a:alpha val="61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US" sz="1300" b="1" noProof="0" dirty="0" smtClean="0"/>
            <a:t>Cybersecurity (Level 5)</a:t>
          </a:r>
        </a:p>
      </dgm:t>
    </dgm:pt>
    <dgm:pt modelId="{3F946169-9F3C-4D79-8F39-F19FA88723B0}" type="parTrans" cxnId="{EDB3736C-A3FE-4FBF-AAA4-97BC89A9D2FD}">
      <dgm:prSet/>
      <dgm:spPr/>
      <dgm:t>
        <a:bodyPr/>
        <a:lstStyle/>
        <a:p>
          <a:endParaRPr lang="pt-PT"/>
        </a:p>
      </dgm:t>
    </dgm:pt>
    <dgm:pt modelId="{DCA58BB0-B2A5-4B57-B13E-52278C947C4A}" type="sibTrans" cxnId="{EDB3736C-A3FE-4FBF-AAA4-97BC89A9D2FD}">
      <dgm:prSet/>
      <dgm:spPr/>
      <dgm:t>
        <a:bodyPr/>
        <a:lstStyle/>
        <a:p>
          <a:endParaRPr lang="pt-PT"/>
        </a:p>
      </dgm:t>
    </dgm:pt>
    <dgm:pt modelId="{BC534521-0D03-473D-9AA2-BACBC739B95B}" type="pres">
      <dgm:prSet presAssocID="{8C039398-56F0-4CCC-80E8-F86A5E93E1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F50C578E-D7A4-403D-90CC-D435B07E132E}" type="pres">
      <dgm:prSet presAssocID="{8C039398-56F0-4CCC-80E8-F86A5E93E1BC}" presName="bkgdShp" presStyleLbl="alignAccFollowNode1" presStyleIdx="0" presStyleCnt="1" custLinFactNeighborY="-542"/>
      <dgm:spPr>
        <a:ln>
          <a:solidFill>
            <a:schemeClr val="bg1">
              <a:lumMod val="75000"/>
              <a:alpha val="90000"/>
            </a:schemeClr>
          </a:solidFill>
        </a:ln>
      </dgm:spPr>
      <dgm:t>
        <a:bodyPr/>
        <a:lstStyle/>
        <a:p>
          <a:endParaRPr lang="pt-PT"/>
        </a:p>
      </dgm:t>
    </dgm:pt>
    <dgm:pt modelId="{68B9E57E-03E0-4D1A-8EF7-14E004CAEC20}" type="pres">
      <dgm:prSet presAssocID="{8C039398-56F0-4CCC-80E8-F86A5E93E1BC}" presName="linComp" presStyleCnt="0"/>
      <dgm:spPr/>
    </dgm:pt>
    <dgm:pt modelId="{55BB0693-710D-413F-80A7-70D290B49BDD}" type="pres">
      <dgm:prSet presAssocID="{AE3AEE95-4DE7-4F43-91FA-B1B02F0C6D31}" presName="compNode" presStyleCnt="0"/>
      <dgm:spPr/>
    </dgm:pt>
    <dgm:pt modelId="{11B63AFF-83FD-4F4B-B4BD-C7DE758B3D37}" type="pres">
      <dgm:prSet presAssocID="{AE3AEE95-4DE7-4F43-91FA-B1B02F0C6D3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2BBD26B-E101-46C2-95CD-DCFE112A867D}" type="pres">
      <dgm:prSet presAssocID="{AE3AEE95-4DE7-4F43-91FA-B1B02F0C6D31}" presName="invisiNode" presStyleLbl="node1" presStyleIdx="0" presStyleCnt="8"/>
      <dgm:spPr/>
    </dgm:pt>
    <dgm:pt modelId="{6413B61D-BF71-4824-AD46-F734DB4D763A}" type="pres">
      <dgm:prSet presAssocID="{AE3AEE95-4DE7-4F43-91FA-B1B02F0C6D31}" presName="imagNode" presStyleLbl="fgImgPlace1" presStyleIdx="0" presStyleCnt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pt-PT"/>
        </a:p>
      </dgm:t>
    </dgm:pt>
    <dgm:pt modelId="{A3EC003E-5FC2-4D16-9A53-A5985FA71427}" type="pres">
      <dgm:prSet presAssocID="{B79B137D-EAF9-42D9-A4BF-6DAEB7122728}" presName="sibTrans" presStyleLbl="sibTrans2D1" presStyleIdx="0" presStyleCnt="0"/>
      <dgm:spPr/>
      <dgm:t>
        <a:bodyPr/>
        <a:lstStyle/>
        <a:p>
          <a:endParaRPr lang="pt-PT"/>
        </a:p>
      </dgm:t>
    </dgm:pt>
    <dgm:pt modelId="{9482C170-D290-4F2C-A653-CFA7F3C30409}" type="pres">
      <dgm:prSet presAssocID="{535ED361-3F0B-43E0-B7DF-E8D37913BCC9}" presName="compNode" presStyleCnt="0"/>
      <dgm:spPr/>
    </dgm:pt>
    <dgm:pt modelId="{7C88D756-E736-4B0D-97E5-19E6704FBDF0}" type="pres">
      <dgm:prSet presAssocID="{535ED361-3F0B-43E0-B7DF-E8D37913BCC9}" presName="node" presStyleLbl="node1" presStyleIdx="1" presStyleCnt="8" custScaleX="10619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E9FEDFF-AD25-492B-88B2-220A8957F7D0}" type="pres">
      <dgm:prSet presAssocID="{535ED361-3F0B-43E0-B7DF-E8D37913BCC9}" presName="invisiNode" presStyleLbl="node1" presStyleIdx="1" presStyleCnt="8"/>
      <dgm:spPr/>
    </dgm:pt>
    <dgm:pt modelId="{5548B502-5BCF-4FE5-B94F-9668705B9144}" type="pres">
      <dgm:prSet presAssocID="{535ED361-3F0B-43E0-B7DF-E8D37913BCC9}" presName="imagNode" presStyleLbl="fgImgPlace1" presStyleIdx="1" presStyleCnt="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pt-PT"/>
        </a:p>
      </dgm:t>
    </dgm:pt>
    <dgm:pt modelId="{48555E58-FDCA-47F0-90AA-2FFEF72986F4}" type="pres">
      <dgm:prSet presAssocID="{09827D2C-E34D-4776-B4D5-E110596FFB8C}" presName="sibTrans" presStyleLbl="sibTrans2D1" presStyleIdx="0" presStyleCnt="0"/>
      <dgm:spPr/>
      <dgm:t>
        <a:bodyPr/>
        <a:lstStyle/>
        <a:p>
          <a:endParaRPr lang="pt-PT"/>
        </a:p>
      </dgm:t>
    </dgm:pt>
    <dgm:pt modelId="{364745F9-F0CC-43F8-9A88-DE093999ED22}" type="pres">
      <dgm:prSet presAssocID="{B55A499D-5EC9-4A9D-B784-42EBCE3B58D1}" presName="compNode" presStyleCnt="0"/>
      <dgm:spPr/>
    </dgm:pt>
    <dgm:pt modelId="{8CBB0D76-9164-4EEE-A5C1-9B4139B66FDD}" type="pres">
      <dgm:prSet presAssocID="{B55A499D-5EC9-4A9D-B784-42EBCE3B58D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554358F-186C-4DA0-958A-C1FFC129F826}" type="pres">
      <dgm:prSet presAssocID="{B55A499D-5EC9-4A9D-B784-42EBCE3B58D1}" presName="invisiNode" presStyleLbl="node1" presStyleIdx="2" presStyleCnt="8"/>
      <dgm:spPr/>
    </dgm:pt>
    <dgm:pt modelId="{F837BE1C-3506-4D31-9A88-451D38DA53D0}" type="pres">
      <dgm:prSet presAssocID="{B55A499D-5EC9-4A9D-B784-42EBCE3B58D1}" presName="imagNode" presStyleLbl="fgImgPlace1" presStyleIdx="2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</dgm:spPr>
      <dgm:t>
        <a:bodyPr/>
        <a:lstStyle/>
        <a:p>
          <a:endParaRPr lang="pt-PT"/>
        </a:p>
      </dgm:t>
    </dgm:pt>
    <dgm:pt modelId="{A4FA6DC6-7548-407A-8531-ECF127B38343}" type="pres">
      <dgm:prSet presAssocID="{11F8D2EA-FEF6-46BF-BD97-0BFE6C8A75C1}" presName="sibTrans" presStyleLbl="sibTrans2D1" presStyleIdx="0" presStyleCnt="0"/>
      <dgm:spPr/>
      <dgm:t>
        <a:bodyPr/>
        <a:lstStyle/>
        <a:p>
          <a:endParaRPr lang="pt-PT"/>
        </a:p>
      </dgm:t>
    </dgm:pt>
    <dgm:pt modelId="{8D4C5100-7B37-4FA9-A873-7ADFDC05CD5D}" type="pres">
      <dgm:prSet presAssocID="{04D77717-87C1-4891-B79B-5B24BFDE64F3}" presName="compNode" presStyleCnt="0"/>
      <dgm:spPr/>
    </dgm:pt>
    <dgm:pt modelId="{6A53F383-26B1-44DB-8DEE-2DF1C0AA422B}" type="pres">
      <dgm:prSet presAssocID="{04D77717-87C1-4891-B79B-5B24BFDE64F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707B82C-7850-4971-B9CC-F9589471FF0F}" type="pres">
      <dgm:prSet presAssocID="{04D77717-87C1-4891-B79B-5B24BFDE64F3}" presName="invisiNode" presStyleLbl="node1" presStyleIdx="3" presStyleCnt="8"/>
      <dgm:spPr/>
    </dgm:pt>
    <dgm:pt modelId="{DA9F5423-04A8-4414-8EE6-02C7B5A8D49E}" type="pres">
      <dgm:prSet presAssocID="{04D77717-87C1-4891-B79B-5B24BFDE64F3}" presName="imagNode" presStyleLbl="fgImgPlace1" presStyleIdx="3" presStyleCnt="8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pt-PT"/>
        </a:p>
      </dgm:t>
    </dgm:pt>
    <dgm:pt modelId="{6469AAFD-D422-493F-84FE-AEEA9636DAA0}" type="pres">
      <dgm:prSet presAssocID="{0FABD649-9DC2-4B02-8F1F-A49B00D8FA8E}" presName="sibTrans" presStyleLbl="sibTrans2D1" presStyleIdx="0" presStyleCnt="0"/>
      <dgm:spPr/>
      <dgm:t>
        <a:bodyPr/>
        <a:lstStyle/>
        <a:p>
          <a:endParaRPr lang="pt-PT"/>
        </a:p>
      </dgm:t>
    </dgm:pt>
    <dgm:pt modelId="{66914CCE-4E2C-43C0-AD76-CE685096EAF1}" type="pres">
      <dgm:prSet presAssocID="{4F163BFA-84FD-4ADA-9D70-7CE9BAEE3D2D}" presName="compNode" presStyleCnt="0"/>
      <dgm:spPr/>
    </dgm:pt>
    <dgm:pt modelId="{069D062B-0D71-4C14-97B0-64B7DF2E96CB}" type="pres">
      <dgm:prSet presAssocID="{4F163BFA-84FD-4ADA-9D70-7CE9BAEE3D2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01E954F-32C5-4D95-93BC-188EE6481951}" type="pres">
      <dgm:prSet presAssocID="{4F163BFA-84FD-4ADA-9D70-7CE9BAEE3D2D}" presName="invisiNode" presStyleLbl="node1" presStyleIdx="4" presStyleCnt="8"/>
      <dgm:spPr/>
    </dgm:pt>
    <dgm:pt modelId="{04994E7B-D203-4AA9-9D96-2F7DFD7C7187}" type="pres">
      <dgm:prSet presAssocID="{4F163BFA-84FD-4ADA-9D70-7CE9BAEE3D2D}" presName="imagNode" presStyleLbl="fgImgPlace1" presStyleIdx="4" presStyleCnt="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pt-PT"/>
        </a:p>
      </dgm:t>
    </dgm:pt>
    <dgm:pt modelId="{FA6821C1-6F1F-435D-A7A2-4D568E42C026}" type="pres">
      <dgm:prSet presAssocID="{EF6E653F-3138-44FB-AF39-8D6B2A451B1B}" presName="sibTrans" presStyleLbl="sibTrans2D1" presStyleIdx="0" presStyleCnt="0"/>
      <dgm:spPr/>
      <dgm:t>
        <a:bodyPr/>
        <a:lstStyle/>
        <a:p>
          <a:endParaRPr lang="pt-PT"/>
        </a:p>
      </dgm:t>
    </dgm:pt>
    <dgm:pt modelId="{37FAE884-6B16-4855-92D3-174AA6B6C193}" type="pres">
      <dgm:prSet presAssocID="{AA0FE566-3BA8-4052-89AC-DD114F41CE2B}" presName="compNode" presStyleCnt="0"/>
      <dgm:spPr/>
    </dgm:pt>
    <dgm:pt modelId="{6F1A5A67-259D-4BAF-9D79-68F1B1772B75}" type="pres">
      <dgm:prSet presAssocID="{AA0FE566-3BA8-4052-89AC-DD114F41CE2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4857308-8E3A-4A4A-B4B5-B84C1E58FC90}" type="pres">
      <dgm:prSet presAssocID="{AA0FE566-3BA8-4052-89AC-DD114F41CE2B}" presName="invisiNode" presStyleLbl="node1" presStyleIdx="5" presStyleCnt="8"/>
      <dgm:spPr/>
    </dgm:pt>
    <dgm:pt modelId="{0AB5F337-4683-40BF-9F03-71C821357321}" type="pres">
      <dgm:prSet presAssocID="{AA0FE566-3BA8-4052-89AC-DD114F41CE2B}" presName="imagNode" presStyleLbl="fgImgPlace1" presStyleIdx="5" presStyleCnt="8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</dgm:spPr>
      <dgm:t>
        <a:bodyPr/>
        <a:lstStyle/>
        <a:p>
          <a:endParaRPr lang="pt-PT"/>
        </a:p>
      </dgm:t>
    </dgm:pt>
    <dgm:pt modelId="{A53A3A53-532F-4CB6-ABDE-09B11F07C240}" type="pres">
      <dgm:prSet presAssocID="{D1337D61-22B0-4126-A919-00A677D97C0D}" presName="sibTrans" presStyleLbl="sibTrans2D1" presStyleIdx="0" presStyleCnt="0"/>
      <dgm:spPr/>
      <dgm:t>
        <a:bodyPr/>
        <a:lstStyle/>
        <a:p>
          <a:endParaRPr lang="pt-PT"/>
        </a:p>
      </dgm:t>
    </dgm:pt>
    <dgm:pt modelId="{87AACEB7-A0E1-4364-B0C1-170EECCF3EBA}" type="pres">
      <dgm:prSet presAssocID="{1F221A76-B1F9-4EAE-9EAD-7F84A3F18F56}" presName="compNode" presStyleCnt="0"/>
      <dgm:spPr/>
    </dgm:pt>
    <dgm:pt modelId="{7758C2EC-5896-4942-AB89-B34032E9A617}" type="pres">
      <dgm:prSet presAssocID="{1F221A76-B1F9-4EAE-9EAD-7F84A3F18F56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FA15B57-38EA-48F7-AB31-8910D77C94EA}" type="pres">
      <dgm:prSet presAssocID="{1F221A76-B1F9-4EAE-9EAD-7F84A3F18F56}" presName="invisiNode" presStyleLbl="node1" presStyleIdx="6" presStyleCnt="8"/>
      <dgm:spPr/>
    </dgm:pt>
    <dgm:pt modelId="{42893BF7-DB08-4C7C-B0FE-799C970EA94E}" type="pres">
      <dgm:prSet presAssocID="{1F221A76-B1F9-4EAE-9EAD-7F84A3F18F56}" presName="imagNode" presStyleLbl="fgImgPlace1" presStyleIdx="6" presStyleCnt="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  <dgm:t>
        <a:bodyPr/>
        <a:lstStyle/>
        <a:p>
          <a:endParaRPr lang="pt-PT"/>
        </a:p>
      </dgm:t>
    </dgm:pt>
    <dgm:pt modelId="{66CB9B6C-9FB8-4D51-AF17-4A450500E3E8}" type="pres">
      <dgm:prSet presAssocID="{63D9CD96-7861-4975-A3B9-44FB152CF0FA}" presName="sibTrans" presStyleLbl="sibTrans2D1" presStyleIdx="0" presStyleCnt="0"/>
      <dgm:spPr/>
      <dgm:t>
        <a:bodyPr/>
        <a:lstStyle/>
        <a:p>
          <a:endParaRPr lang="pt-PT"/>
        </a:p>
      </dgm:t>
    </dgm:pt>
    <dgm:pt modelId="{B06E1718-4097-42D7-9622-6136538735B8}" type="pres">
      <dgm:prSet presAssocID="{EE87DA5C-9E4E-40BB-AA5A-7D45B5D18ED6}" presName="compNode" presStyleCnt="0"/>
      <dgm:spPr/>
    </dgm:pt>
    <dgm:pt modelId="{E571E2F3-B557-4D23-B59A-0144EE4EF45E}" type="pres">
      <dgm:prSet presAssocID="{EE87DA5C-9E4E-40BB-AA5A-7D45B5D18ED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481787F-0241-4212-A579-521DB4399904}" type="pres">
      <dgm:prSet presAssocID="{EE87DA5C-9E4E-40BB-AA5A-7D45B5D18ED6}" presName="invisiNode" presStyleLbl="node1" presStyleIdx="7" presStyleCnt="8"/>
      <dgm:spPr/>
    </dgm:pt>
    <dgm:pt modelId="{FB7F0671-C5C1-4E04-BEE4-9DAD5A0B1159}" type="pres">
      <dgm:prSet presAssocID="{EE87DA5C-9E4E-40BB-AA5A-7D45B5D18ED6}" presName="imagNode" presStyleLbl="fgImgPlace1" presStyleIdx="7" presStyleCnt="8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pt-PT"/>
        </a:p>
      </dgm:t>
    </dgm:pt>
  </dgm:ptLst>
  <dgm:cxnLst>
    <dgm:cxn modelId="{409CE79F-9732-4523-8989-1B16668BCD6B}" srcId="{8C039398-56F0-4CCC-80E8-F86A5E93E1BC}" destId="{535ED361-3F0B-43E0-B7DF-E8D37913BCC9}" srcOrd="1" destOrd="0" parTransId="{D188D500-0EC3-447D-A3CE-89D5376C91EF}" sibTransId="{09827D2C-E34D-4776-B4D5-E110596FFB8C}"/>
    <dgm:cxn modelId="{FF352A05-2BB6-476C-AF66-3D1FB41F4D2F}" type="presOf" srcId="{EE87DA5C-9E4E-40BB-AA5A-7D45B5D18ED6}" destId="{E571E2F3-B557-4D23-B59A-0144EE4EF45E}" srcOrd="0" destOrd="0" presId="urn:microsoft.com/office/officeart/2005/8/layout/pList2"/>
    <dgm:cxn modelId="{DFEB9D86-B2AA-4E34-AC5C-95CCDE118E2A}" srcId="{8C039398-56F0-4CCC-80E8-F86A5E93E1BC}" destId="{AA0FE566-3BA8-4052-89AC-DD114F41CE2B}" srcOrd="5" destOrd="0" parTransId="{E35C8EC4-5387-4C3F-A0FF-7B6E3404B9E8}" sibTransId="{D1337D61-22B0-4126-A919-00A677D97C0D}"/>
    <dgm:cxn modelId="{03602010-2E58-4168-B1B0-1AB35AD803BA}" srcId="{8C039398-56F0-4CCC-80E8-F86A5E93E1BC}" destId="{04D77717-87C1-4891-B79B-5B24BFDE64F3}" srcOrd="3" destOrd="0" parTransId="{6E803279-F1E6-41D9-BAB6-0655946D6929}" sibTransId="{0FABD649-9DC2-4B02-8F1F-A49B00D8FA8E}"/>
    <dgm:cxn modelId="{FEB15693-1B01-4680-ACBE-7D920FE6FD59}" srcId="{8C039398-56F0-4CCC-80E8-F86A5E93E1BC}" destId="{4F163BFA-84FD-4ADA-9D70-7CE9BAEE3D2D}" srcOrd="4" destOrd="0" parTransId="{F7DD3ACA-9924-4CA5-8325-7E97D1070C3B}" sibTransId="{EF6E653F-3138-44FB-AF39-8D6B2A451B1B}"/>
    <dgm:cxn modelId="{E128A03A-217A-4770-975C-198C119E53AC}" type="presOf" srcId="{AE3AEE95-4DE7-4F43-91FA-B1B02F0C6D31}" destId="{11B63AFF-83FD-4F4B-B4BD-C7DE758B3D37}" srcOrd="0" destOrd="0" presId="urn:microsoft.com/office/officeart/2005/8/layout/pList2"/>
    <dgm:cxn modelId="{09A759CF-513E-4F27-A5B2-3A2B9E79B596}" type="presOf" srcId="{EF6E653F-3138-44FB-AF39-8D6B2A451B1B}" destId="{FA6821C1-6F1F-435D-A7A2-4D568E42C026}" srcOrd="0" destOrd="0" presId="urn:microsoft.com/office/officeart/2005/8/layout/pList2"/>
    <dgm:cxn modelId="{F57C2F1E-06A1-41FE-BDC3-ABB16A409B2F}" type="presOf" srcId="{09827D2C-E34D-4776-B4D5-E110596FFB8C}" destId="{48555E58-FDCA-47F0-90AA-2FFEF72986F4}" srcOrd="0" destOrd="0" presId="urn:microsoft.com/office/officeart/2005/8/layout/pList2"/>
    <dgm:cxn modelId="{DECD3A9A-3424-450A-A677-18F5776A77DF}" type="presOf" srcId="{535ED361-3F0B-43E0-B7DF-E8D37913BCC9}" destId="{7C88D756-E736-4B0D-97E5-19E6704FBDF0}" srcOrd="0" destOrd="0" presId="urn:microsoft.com/office/officeart/2005/8/layout/pList2"/>
    <dgm:cxn modelId="{EDB3736C-A3FE-4FBF-AAA4-97BC89A9D2FD}" srcId="{8C039398-56F0-4CCC-80E8-F86A5E93E1BC}" destId="{EE87DA5C-9E4E-40BB-AA5A-7D45B5D18ED6}" srcOrd="7" destOrd="0" parTransId="{3F946169-9F3C-4D79-8F39-F19FA88723B0}" sibTransId="{DCA58BB0-B2A5-4B57-B13E-52278C947C4A}"/>
    <dgm:cxn modelId="{1B227C38-1627-4EC4-AF59-03825ED73C2E}" type="presOf" srcId="{AA0FE566-3BA8-4052-89AC-DD114F41CE2B}" destId="{6F1A5A67-259D-4BAF-9D79-68F1B1772B75}" srcOrd="0" destOrd="0" presId="urn:microsoft.com/office/officeart/2005/8/layout/pList2"/>
    <dgm:cxn modelId="{2393C823-61E4-4BE0-AB51-9FF0B37518DF}" type="presOf" srcId="{4F163BFA-84FD-4ADA-9D70-7CE9BAEE3D2D}" destId="{069D062B-0D71-4C14-97B0-64B7DF2E96CB}" srcOrd="0" destOrd="0" presId="urn:microsoft.com/office/officeart/2005/8/layout/pList2"/>
    <dgm:cxn modelId="{EE0C9178-F780-4C8A-A077-E1A49BE3E7C9}" type="presOf" srcId="{B79B137D-EAF9-42D9-A4BF-6DAEB7122728}" destId="{A3EC003E-5FC2-4D16-9A53-A5985FA71427}" srcOrd="0" destOrd="0" presId="urn:microsoft.com/office/officeart/2005/8/layout/pList2"/>
    <dgm:cxn modelId="{2C8878DB-C294-423E-9BD6-E6170B007C7C}" type="presOf" srcId="{11F8D2EA-FEF6-46BF-BD97-0BFE6C8A75C1}" destId="{A4FA6DC6-7548-407A-8531-ECF127B38343}" srcOrd="0" destOrd="0" presId="urn:microsoft.com/office/officeart/2005/8/layout/pList2"/>
    <dgm:cxn modelId="{B1C04280-A44E-4C21-9154-AF97F2B31E37}" type="presOf" srcId="{B55A499D-5EC9-4A9D-B784-42EBCE3B58D1}" destId="{8CBB0D76-9164-4EEE-A5C1-9B4139B66FDD}" srcOrd="0" destOrd="0" presId="urn:microsoft.com/office/officeart/2005/8/layout/pList2"/>
    <dgm:cxn modelId="{34200F70-6927-4598-AE97-DBAFD9406EAA}" type="presOf" srcId="{04D77717-87C1-4891-B79B-5B24BFDE64F3}" destId="{6A53F383-26B1-44DB-8DEE-2DF1C0AA422B}" srcOrd="0" destOrd="0" presId="urn:microsoft.com/office/officeart/2005/8/layout/pList2"/>
    <dgm:cxn modelId="{18BE2BD2-2E13-49D6-A168-E751CECFA517}" type="presOf" srcId="{8C039398-56F0-4CCC-80E8-F86A5E93E1BC}" destId="{BC534521-0D03-473D-9AA2-BACBC739B95B}" srcOrd="0" destOrd="0" presId="urn:microsoft.com/office/officeart/2005/8/layout/pList2"/>
    <dgm:cxn modelId="{C1FEA5EF-2436-42A8-B97B-B9C6C0F76D7E}" srcId="{8C039398-56F0-4CCC-80E8-F86A5E93E1BC}" destId="{1F221A76-B1F9-4EAE-9EAD-7F84A3F18F56}" srcOrd="6" destOrd="0" parTransId="{DF04C1F4-21FE-4A6B-8CCF-5E87CB131E43}" sibTransId="{63D9CD96-7861-4975-A3B9-44FB152CF0FA}"/>
    <dgm:cxn modelId="{982E7655-2747-4B67-9076-DABEBE9FED35}" srcId="{8C039398-56F0-4CCC-80E8-F86A5E93E1BC}" destId="{AE3AEE95-4DE7-4F43-91FA-B1B02F0C6D31}" srcOrd="0" destOrd="0" parTransId="{2DD0AD3F-AF86-4D73-BEFF-76F22EB0BF16}" sibTransId="{B79B137D-EAF9-42D9-A4BF-6DAEB7122728}"/>
    <dgm:cxn modelId="{39444836-8A7D-4787-94A1-2AFCABA53253}" type="presOf" srcId="{D1337D61-22B0-4126-A919-00A677D97C0D}" destId="{A53A3A53-532F-4CB6-ABDE-09B11F07C240}" srcOrd="0" destOrd="0" presId="urn:microsoft.com/office/officeart/2005/8/layout/pList2"/>
    <dgm:cxn modelId="{EEBA5CC9-774D-4146-8610-69AE2F0E71EB}" type="presOf" srcId="{1F221A76-B1F9-4EAE-9EAD-7F84A3F18F56}" destId="{7758C2EC-5896-4942-AB89-B34032E9A617}" srcOrd="0" destOrd="0" presId="urn:microsoft.com/office/officeart/2005/8/layout/pList2"/>
    <dgm:cxn modelId="{6F255EBE-CF4B-4B9E-88DE-6C9FBD6C5F9F}" type="presOf" srcId="{0FABD649-9DC2-4B02-8F1F-A49B00D8FA8E}" destId="{6469AAFD-D422-493F-84FE-AEEA9636DAA0}" srcOrd="0" destOrd="0" presId="urn:microsoft.com/office/officeart/2005/8/layout/pList2"/>
    <dgm:cxn modelId="{DFE16741-4A4B-43A3-B5E0-1C5D9523A75E}" srcId="{8C039398-56F0-4CCC-80E8-F86A5E93E1BC}" destId="{B55A499D-5EC9-4A9D-B784-42EBCE3B58D1}" srcOrd="2" destOrd="0" parTransId="{C15D7801-3C24-4CBE-825E-5D26715DD64B}" sibTransId="{11F8D2EA-FEF6-46BF-BD97-0BFE6C8A75C1}"/>
    <dgm:cxn modelId="{8D61CC99-FFD5-4598-9677-CFCCDBF739F0}" type="presOf" srcId="{63D9CD96-7861-4975-A3B9-44FB152CF0FA}" destId="{66CB9B6C-9FB8-4D51-AF17-4A450500E3E8}" srcOrd="0" destOrd="0" presId="urn:microsoft.com/office/officeart/2005/8/layout/pList2"/>
    <dgm:cxn modelId="{EBDEAEFE-A00E-4931-B283-AAECEE613453}" type="presParOf" srcId="{BC534521-0D03-473D-9AA2-BACBC739B95B}" destId="{F50C578E-D7A4-403D-90CC-D435B07E132E}" srcOrd="0" destOrd="0" presId="urn:microsoft.com/office/officeart/2005/8/layout/pList2"/>
    <dgm:cxn modelId="{E0F4F0A9-2C34-43EA-A37C-49544646CF25}" type="presParOf" srcId="{BC534521-0D03-473D-9AA2-BACBC739B95B}" destId="{68B9E57E-03E0-4D1A-8EF7-14E004CAEC20}" srcOrd="1" destOrd="0" presId="urn:microsoft.com/office/officeart/2005/8/layout/pList2"/>
    <dgm:cxn modelId="{2F7D2687-A3AB-4401-ADDA-D3CE06382C50}" type="presParOf" srcId="{68B9E57E-03E0-4D1A-8EF7-14E004CAEC20}" destId="{55BB0693-710D-413F-80A7-70D290B49BDD}" srcOrd="0" destOrd="0" presId="urn:microsoft.com/office/officeart/2005/8/layout/pList2"/>
    <dgm:cxn modelId="{AABCE966-2D8C-4078-99DE-EBBCF00BE79D}" type="presParOf" srcId="{55BB0693-710D-413F-80A7-70D290B49BDD}" destId="{11B63AFF-83FD-4F4B-B4BD-C7DE758B3D37}" srcOrd="0" destOrd="0" presId="urn:microsoft.com/office/officeart/2005/8/layout/pList2"/>
    <dgm:cxn modelId="{CD85B6D9-B6A8-4120-B8C3-2D255EA6A08E}" type="presParOf" srcId="{55BB0693-710D-413F-80A7-70D290B49BDD}" destId="{E2BBD26B-E101-46C2-95CD-DCFE112A867D}" srcOrd="1" destOrd="0" presId="urn:microsoft.com/office/officeart/2005/8/layout/pList2"/>
    <dgm:cxn modelId="{1D0EBCB0-0352-4E1D-8ECA-A017C1A27565}" type="presParOf" srcId="{55BB0693-710D-413F-80A7-70D290B49BDD}" destId="{6413B61D-BF71-4824-AD46-F734DB4D763A}" srcOrd="2" destOrd="0" presId="urn:microsoft.com/office/officeart/2005/8/layout/pList2"/>
    <dgm:cxn modelId="{F3D93EBB-48BE-401F-A8D1-5875B2C1E2E9}" type="presParOf" srcId="{68B9E57E-03E0-4D1A-8EF7-14E004CAEC20}" destId="{A3EC003E-5FC2-4D16-9A53-A5985FA71427}" srcOrd="1" destOrd="0" presId="urn:microsoft.com/office/officeart/2005/8/layout/pList2"/>
    <dgm:cxn modelId="{6018EBE3-19FF-460E-9473-4807CC81A8AE}" type="presParOf" srcId="{68B9E57E-03E0-4D1A-8EF7-14E004CAEC20}" destId="{9482C170-D290-4F2C-A653-CFA7F3C30409}" srcOrd="2" destOrd="0" presId="urn:microsoft.com/office/officeart/2005/8/layout/pList2"/>
    <dgm:cxn modelId="{9304CA53-74D4-4CEB-808C-AF6ECEAB1C40}" type="presParOf" srcId="{9482C170-D290-4F2C-A653-CFA7F3C30409}" destId="{7C88D756-E736-4B0D-97E5-19E6704FBDF0}" srcOrd="0" destOrd="0" presId="urn:microsoft.com/office/officeart/2005/8/layout/pList2"/>
    <dgm:cxn modelId="{A10885CB-AD1B-4BC3-9A1B-BFFFF4CE6897}" type="presParOf" srcId="{9482C170-D290-4F2C-A653-CFA7F3C30409}" destId="{2E9FEDFF-AD25-492B-88B2-220A8957F7D0}" srcOrd="1" destOrd="0" presId="urn:microsoft.com/office/officeart/2005/8/layout/pList2"/>
    <dgm:cxn modelId="{481C7403-DA1A-49AF-9308-E440E0B5273D}" type="presParOf" srcId="{9482C170-D290-4F2C-A653-CFA7F3C30409}" destId="{5548B502-5BCF-4FE5-B94F-9668705B9144}" srcOrd="2" destOrd="0" presId="urn:microsoft.com/office/officeart/2005/8/layout/pList2"/>
    <dgm:cxn modelId="{58BD8431-103E-4EFE-99D0-0BEEEE5C8268}" type="presParOf" srcId="{68B9E57E-03E0-4D1A-8EF7-14E004CAEC20}" destId="{48555E58-FDCA-47F0-90AA-2FFEF72986F4}" srcOrd="3" destOrd="0" presId="urn:microsoft.com/office/officeart/2005/8/layout/pList2"/>
    <dgm:cxn modelId="{556242BA-EDCA-4972-8E4A-D3A4F9621AE2}" type="presParOf" srcId="{68B9E57E-03E0-4D1A-8EF7-14E004CAEC20}" destId="{364745F9-F0CC-43F8-9A88-DE093999ED22}" srcOrd="4" destOrd="0" presId="urn:microsoft.com/office/officeart/2005/8/layout/pList2"/>
    <dgm:cxn modelId="{A0F4F44C-DF6C-41E2-BD24-54A1F87104A1}" type="presParOf" srcId="{364745F9-F0CC-43F8-9A88-DE093999ED22}" destId="{8CBB0D76-9164-4EEE-A5C1-9B4139B66FDD}" srcOrd="0" destOrd="0" presId="urn:microsoft.com/office/officeart/2005/8/layout/pList2"/>
    <dgm:cxn modelId="{4366AE6F-9913-4BA6-BA78-921A336CD492}" type="presParOf" srcId="{364745F9-F0CC-43F8-9A88-DE093999ED22}" destId="{1554358F-186C-4DA0-958A-C1FFC129F826}" srcOrd="1" destOrd="0" presId="urn:microsoft.com/office/officeart/2005/8/layout/pList2"/>
    <dgm:cxn modelId="{6730DA7C-413E-4A06-AE5C-E0B25672A11D}" type="presParOf" srcId="{364745F9-F0CC-43F8-9A88-DE093999ED22}" destId="{F837BE1C-3506-4D31-9A88-451D38DA53D0}" srcOrd="2" destOrd="0" presId="urn:microsoft.com/office/officeart/2005/8/layout/pList2"/>
    <dgm:cxn modelId="{E7C897A0-FC7E-4954-904F-CC7317B45572}" type="presParOf" srcId="{68B9E57E-03E0-4D1A-8EF7-14E004CAEC20}" destId="{A4FA6DC6-7548-407A-8531-ECF127B38343}" srcOrd="5" destOrd="0" presId="urn:microsoft.com/office/officeart/2005/8/layout/pList2"/>
    <dgm:cxn modelId="{A333B688-816C-4584-B3A9-1279646C2C59}" type="presParOf" srcId="{68B9E57E-03E0-4D1A-8EF7-14E004CAEC20}" destId="{8D4C5100-7B37-4FA9-A873-7ADFDC05CD5D}" srcOrd="6" destOrd="0" presId="urn:microsoft.com/office/officeart/2005/8/layout/pList2"/>
    <dgm:cxn modelId="{FA1BA06A-9721-4B58-A67D-90D8CD2E6817}" type="presParOf" srcId="{8D4C5100-7B37-4FA9-A873-7ADFDC05CD5D}" destId="{6A53F383-26B1-44DB-8DEE-2DF1C0AA422B}" srcOrd="0" destOrd="0" presId="urn:microsoft.com/office/officeart/2005/8/layout/pList2"/>
    <dgm:cxn modelId="{379AC50C-CA3C-4010-AD2D-E0E6FF290C27}" type="presParOf" srcId="{8D4C5100-7B37-4FA9-A873-7ADFDC05CD5D}" destId="{F707B82C-7850-4971-B9CC-F9589471FF0F}" srcOrd="1" destOrd="0" presId="urn:microsoft.com/office/officeart/2005/8/layout/pList2"/>
    <dgm:cxn modelId="{9D40EB28-CED3-4676-ACB4-C781E9EB8DFA}" type="presParOf" srcId="{8D4C5100-7B37-4FA9-A873-7ADFDC05CD5D}" destId="{DA9F5423-04A8-4414-8EE6-02C7B5A8D49E}" srcOrd="2" destOrd="0" presId="urn:microsoft.com/office/officeart/2005/8/layout/pList2"/>
    <dgm:cxn modelId="{57788C3A-ECDD-420B-AD7A-AC2286C00C11}" type="presParOf" srcId="{68B9E57E-03E0-4D1A-8EF7-14E004CAEC20}" destId="{6469AAFD-D422-493F-84FE-AEEA9636DAA0}" srcOrd="7" destOrd="0" presId="urn:microsoft.com/office/officeart/2005/8/layout/pList2"/>
    <dgm:cxn modelId="{39DD59DC-A8DA-44BC-BC12-41E66EEB3E1A}" type="presParOf" srcId="{68B9E57E-03E0-4D1A-8EF7-14E004CAEC20}" destId="{66914CCE-4E2C-43C0-AD76-CE685096EAF1}" srcOrd="8" destOrd="0" presId="urn:microsoft.com/office/officeart/2005/8/layout/pList2"/>
    <dgm:cxn modelId="{3D0370CD-8995-44EC-A8C6-CCAD1E52348E}" type="presParOf" srcId="{66914CCE-4E2C-43C0-AD76-CE685096EAF1}" destId="{069D062B-0D71-4C14-97B0-64B7DF2E96CB}" srcOrd="0" destOrd="0" presId="urn:microsoft.com/office/officeart/2005/8/layout/pList2"/>
    <dgm:cxn modelId="{3014EFD4-AAF2-4D11-8AEE-20B6ED6AE1FF}" type="presParOf" srcId="{66914CCE-4E2C-43C0-AD76-CE685096EAF1}" destId="{D01E954F-32C5-4D95-93BC-188EE6481951}" srcOrd="1" destOrd="0" presId="urn:microsoft.com/office/officeart/2005/8/layout/pList2"/>
    <dgm:cxn modelId="{640D1629-E714-4200-B3A5-826E1DD42A90}" type="presParOf" srcId="{66914CCE-4E2C-43C0-AD76-CE685096EAF1}" destId="{04994E7B-D203-4AA9-9D96-2F7DFD7C7187}" srcOrd="2" destOrd="0" presId="urn:microsoft.com/office/officeart/2005/8/layout/pList2"/>
    <dgm:cxn modelId="{A2964A86-977F-4688-959F-C19E9A4B54E9}" type="presParOf" srcId="{68B9E57E-03E0-4D1A-8EF7-14E004CAEC20}" destId="{FA6821C1-6F1F-435D-A7A2-4D568E42C026}" srcOrd="9" destOrd="0" presId="urn:microsoft.com/office/officeart/2005/8/layout/pList2"/>
    <dgm:cxn modelId="{B2A8CAB2-253C-42A2-B0A9-19E97276F4CA}" type="presParOf" srcId="{68B9E57E-03E0-4D1A-8EF7-14E004CAEC20}" destId="{37FAE884-6B16-4855-92D3-174AA6B6C193}" srcOrd="10" destOrd="0" presId="urn:microsoft.com/office/officeart/2005/8/layout/pList2"/>
    <dgm:cxn modelId="{DABA2CF9-2A07-44BB-A122-D9F17FDE2C78}" type="presParOf" srcId="{37FAE884-6B16-4855-92D3-174AA6B6C193}" destId="{6F1A5A67-259D-4BAF-9D79-68F1B1772B75}" srcOrd="0" destOrd="0" presId="urn:microsoft.com/office/officeart/2005/8/layout/pList2"/>
    <dgm:cxn modelId="{D3989ED6-3A83-44E4-897D-FA1FD16DBF1D}" type="presParOf" srcId="{37FAE884-6B16-4855-92D3-174AA6B6C193}" destId="{04857308-8E3A-4A4A-B4B5-B84C1E58FC90}" srcOrd="1" destOrd="0" presId="urn:microsoft.com/office/officeart/2005/8/layout/pList2"/>
    <dgm:cxn modelId="{389F3CD6-5694-42AC-9759-5B5C4F901711}" type="presParOf" srcId="{37FAE884-6B16-4855-92D3-174AA6B6C193}" destId="{0AB5F337-4683-40BF-9F03-71C821357321}" srcOrd="2" destOrd="0" presId="urn:microsoft.com/office/officeart/2005/8/layout/pList2"/>
    <dgm:cxn modelId="{7DE296C9-E19C-478D-BC0A-E22DCA5B17C4}" type="presParOf" srcId="{68B9E57E-03E0-4D1A-8EF7-14E004CAEC20}" destId="{A53A3A53-532F-4CB6-ABDE-09B11F07C240}" srcOrd="11" destOrd="0" presId="urn:microsoft.com/office/officeart/2005/8/layout/pList2"/>
    <dgm:cxn modelId="{CE94B438-36C7-4913-9771-80B93FFA4378}" type="presParOf" srcId="{68B9E57E-03E0-4D1A-8EF7-14E004CAEC20}" destId="{87AACEB7-A0E1-4364-B0C1-170EECCF3EBA}" srcOrd="12" destOrd="0" presId="urn:microsoft.com/office/officeart/2005/8/layout/pList2"/>
    <dgm:cxn modelId="{D512A1EB-ABE9-47CA-AD06-58203ACA0F48}" type="presParOf" srcId="{87AACEB7-A0E1-4364-B0C1-170EECCF3EBA}" destId="{7758C2EC-5896-4942-AB89-B34032E9A617}" srcOrd="0" destOrd="0" presId="urn:microsoft.com/office/officeart/2005/8/layout/pList2"/>
    <dgm:cxn modelId="{D291BD7F-EC8C-40A4-AE90-6D3B2A84DD9B}" type="presParOf" srcId="{87AACEB7-A0E1-4364-B0C1-170EECCF3EBA}" destId="{2FA15B57-38EA-48F7-AB31-8910D77C94EA}" srcOrd="1" destOrd="0" presId="urn:microsoft.com/office/officeart/2005/8/layout/pList2"/>
    <dgm:cxn modelId="{B94666C8-75AC-448A-982C-22EFA0D0F612}" type="presParOf" srcId="{87AACEB7-A0E1-4364-B0C1-170EECCF3EBA}" destId="{42893BF7-DB08-4C7C-B0FE-799C970EA94E}" srcOrd="2" destOrd="0" presId="urn:microsoft.com/office/officeart/2005/8/layout/pList2"/>
    <dgm:cxn modelId="{4FD1AC1B-C2F2-4691-ABFB-156F2E032D36}" type="presParOf" srcId="{68B9E57E-03E0-4D1A-8EF7-14E004CAEC20}" destId="{66CB9B6C-9FB8-4D51-AF17-4A450500E3E8}" srcOrd="13" destOrd="0" presId="urn:microsoft.com/office/officeart/2005/8/layout/pList2"/>
    <dgm:cxn modelId="{4FEB5223-3C96-4ADC-8368-E06E4189CD8D}" type="presParOf" srcId="{68B9E57E-03E0-4D1A-8EF7-14E004CAEC20}" destId="{B06E1718-4097-42D7-9622-6136538735B8}" srcOrd="14" destOrd="0" presId="urn:microsoft.com/office/officeart/2005/8/layout/pList2"/>
    <dgm:cxn modelId="{1AEF93FD-1A84-4A3B-9AD5-3924608E13E6}" type="presParOf" srcId="{B06E1718-4097-42D7-9622-6136538735B8}" destId="{E571E2F3-B557-4D23-B59A-0144EE4EF45E}" srcOrd="0" destOrd="0" presId="urn:microsoft.com/office/officeart/2005/8/layout/pList2"/>
    <dgm:cxn modelId="{AF4F457B-DECB-4FA9-AA3F-F8769F5C0F90}" type="presParOf" srcId="{B06E1718-4097-42D7-9622-6136538735B8}" destId="{1481787F-0241-4212-A579-521DB4399904}" srcOrd="1" destOrd="0" presId="urn:microsoft.com/office/officeart/2005/8/layout/pList2"/>
    <dgm:cxn modelId="{49C9F927-DE2C-4756-8D30-1B3F0FBFD9B9}" type="presParOf" srcId="{B06E1718-4097-42D7-9622-6136538735B8}" destId="{FB7F0671-C5C1-4E04-BEE4-9DAD5A0B115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28C92-31C7-4B61-B3D7-8024EF250737}">
      <dsp:nvSpPr>
        <dsp:cNvPr id="0" name=""/>
        <dsp:cNvSpPr/>
      </dsp:nvSpPr>
      <dsp:spPr>
        <a:xfrm rot="5400000">
          <a:off x="-422070" y="294114"/>
          <a:ext cx="3897245" cy="3897844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6B568-EEC1-4AF5-906E-22A02770C49A}">
      <dsp:nvSpPr>
        <dsp:cNvPr id="0" name=""/>
        <dsp:cNvSpPr/>
      </dsp:nvSpPr>
      <dsp:spPr>
        <a:xfrm rot="16200000">
          <a:off x="3729784" y="294114"/>
          <a:ext cx="3897245" cy="3897844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2">
            <a:hueOff val="139101"/>
            <a:satOff val="-18729"/>
            <a:lumOff val="59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5683B-B80D-4C16-A42C-042DAC1B9AAE}">
      <dsp:nvSpPr>
        <dsp:cNvPr id="0" name=""/>
        <dsp:cNvSpPr/>
      </dsp:nvSpPr>
      <dsp:spPr>
        <a:xfrm>
          <a:off x="3767250" y="3974186"/>
          <a:ext cx="4298596" cy="779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 smtClean="0"/>
            <a:t>Educational and Training System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 smtClean="0"/>
            <a:t>OFFER</a:t>
          </a:r>
          <a:endParaRPr lang="en-US" sz="2400" b="1" kern="1200" noProof="0" dirty="0"/>
        </a:p>
      </dsp:txBody>
      <dsp:txXfrm>
        <a:off x="3767250" y="3974186"/>
        <a:ext cx="4298596" cy="779699"/>
      </dsp:txXfrm>
    </dsp:sp>
    <dsp:sp modelId="{A68FE892-2D04-43A1-A227-521688275173}">
      <dsp:nvSpPr>
        <dsp:cNvPr id="0" name=""/>
        <dsp:cNvSpPr/>
      </dsp:nvSpPr>
      <dsp:spPr>
        <a:xfrm rot="5400000">
          <a:off x="3945012" y="294114"/>
          <a:ext cx="3897245" cy="3897844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2">
            <a:hueOff val="278203"/>
            <a:satOff val="-37459"/>
            <a:lumOff val="118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8CB0A-539C-4E46-86DF-C8236FD9D261}">
      <dsp:nvSpPr>
        <dsp:cNvPr id="0" name=""/>
        <dsp:cNvSpPr/>
      </dsp:nvSpPr>
      <dsp:spPr>
        <a:xfrm rot="16200000">
          <a:off x="8060491" y="294114"/>
          <a:ext cx="3897245" cy="3897844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2">
            <a:hueOff val="417304"/>
            <a:satOff val="-56188"/>
            <a:lumOff val="178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9D6F0-916E-4BC8-8830-C42868715101}">
      <dsp:nvSpPr>
        <dsp:cNvPr id="0" name=""/>
        <dsp:cNvSpPr/>
      </dsp:nvSpPr>
      <dsp:spPr>
        <a:xfrm>
          <a:off x="8072843" y="3679773"/>
          <a:ext cx="2959059" cy="779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noProof="0" dirty="0"/>
        </a:p>
      </dsp:txBody>
      <dsp:txXfrm>
        <a:off x="8072843" y="3679773"/>
        <a:ext cx="2959059" cy="779699"/>
      </dsp:txXfrm>
    </dsp:sp>
    <dsp:sp modelId="{3DA1C609-FA18-4BDB-9DBA-18A6A574561E}">
      <dsp:nvSpPr>
        <dsp:cNvPr id="0" name=""/>
        <dsp:cNvSpPr/>
      </dsp:nvSpPr>
      <dsp:spPr>
        <a:xfrm>
          <a:off x="5083842" y="868361"/>
          <a:ext cx="1641116" cy="164111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/>
            <a:t>Conceptual offer</a:t>
          </a:r>
          <a:endParaRPr lang="en-US" sz="1600" b="1" kern="1200" noProof="0" dirty="0"/>
        </a:p>
      </dsp:txBody>
      <dsp:txXfrm>
        <a:off x="5302657" y="1155557"/>
        <a:ext cx="1203485" cy="738502"/>
      </dsp:txXfrm>
    </dsp:sp>
    <dsp:sp modelId="{5F00ED30-4DA0-4A59-9D94-8B6349AE8909}">
      <dsp:nvSpPr>
        <dsp:cNvPr id="0" name=""/>
        <dsp:cNvSpPr/>
      </dsp:nvSpPr>
      <dsp:spPr>
        <a:xfrm>
          <a:off x="5622338" y="1927185"/>
          <a:ext cx="1835999" cy="1692007"/>
        </a:xfrm>
        <a:prstGeom prst="ellipse">
          <a:avLst/>
        </a:prstGeom>
        <a:solidFill>
          <a:schemeClr val="accent2">
            <a:alpha val="50000"/>
            <a:hueOff val="52163"/>
            <a:satOff val="-7023"/>
            <a:lumOff val="22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/>
            <a:t>Few offer for emerging markets</a:t>
          </a:r>
          <a:endParaRPr lang="en-US" sz="1600" b="1" kern="1200" noProof="0" dirty="0"/>
        </a:p>
      </dsp:txBody>
      <dsp:txXfrm>
        <a:off x="6183848" y="2364287"/>
        <a:ext cx="1101599" cy="930604"/>
      </dsp:txXfrm>
    </dsp:sp>
    <dsp:sp modelId="{9BE5E9A1-D58E-43D8-A53F-4B19037DCA95}">
      <dsp:nvSpPr>
        <dsp:cNvPr id="0" name=""/>
        <dsp:cNvSpPr/>
      </dsp:nvSpPr>
      <dsp:spPr>
        <a:xfrm>
          <a:off x="4143058" y="1897489"/>
          <a:ext cx="1799993" cy="1727997"/>
        </a:xfrm>
        <a:prstGeom prst="ellipse">
          <a:avLst/>
        </a:prstGeom>
        <a:solidFill>
          <a:schemeClr val="accent2">
            <a:alpha val="50000"/>
            <a:hueOff val="104326"/>
            <a:satOff val="-14047"/>
            <a:lumOff val="44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/>
            <a:t>Slow reaction capacity</a:t>
          </a:r>
          <a:endParaRPr lang="en-US" sz="1600" b="1" kern="1200" noProof="0" dirty="0"/>
        </a:p>
      </dsp:txBody>
      <dsp:txXfrm>
        <a:off x="4312557" y="2343888"/>
        <a:ext cx="1079995" cy="950398"/>
      </dsp:txXfrm>
    </dsp:sp>
    <dsp:sp modelId="{326AE1E5-7279-48DC-8B50-0562AA109F19}">
      <dsp:nvSpPr>
        <dsp:cNvPr id="0" name=""/>
        <dsp:cNvSpPr/>
      </dsp:nvSpPr>
      <dsp:spPr>
        <a:xfrm>
          <a:off x="76171" y="682394"/>
          <a:ext cx="1692003" cy="1584001"/>
        </a:xfrm>
        <a:prstGeom prst="ellipse">
          <a:avLst/>
        </a:prstGeom>
        <a:solidFill>
          <a:schemeClr val="accent2">
            <a:alpha val="50000"/>
            <a:hueOff val="156489"/>
            <a:satOff val="-21070"/>
            <a:lumOff val="66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/>
            <a:t>Qualified technicians</a:t>
          </a:r>
          <a:endParaRPr lang="en-US" sz="1600" b="1" kern="1200" noProof="0" dirty="0"/>
        </a:p>
      </dsp:txBody>
      <dsp:txXfrm>
        <a:off x="323959" y="914366"/>
        <a:ext cx="1196427" cy="1120057"/>
      </dsp:txXfrm>
    </dsp:sp>
    <dsp:sp modelId="{7B511E5C-2F03-4150-B442-38E2F076DE44}">
      <dsp:nvSpPr>
        <dsp:cNvPr id="0" name=""/>
        <dsp:cNvSpPr/>
      </dsp:nvSpPr>
      <dsp:spPr>
        <a:xfrm>
          <a:off x="105317" y="1927475"/>
          <a:ext cx="606580" cy="606338"/>
        </a:xfrm>
        <a:prstGeom prst="ellipse">
          <a:avLst/>
        </a:prstGeom>
        <a:solidFill>
          <a:schemeClr val="accent2">
            <a:alpha val="50000"/>
            <a:hueOff val="208652"/>
            <a:satOff val="-28094"/>
            <a:lumOff val="89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131BC93-1A3C-42FE-90E0-38476D27FB2B}">
      <dsp:nvSpPr>
        <dsp:cNvPr id="0" name=""/>
        <dsp:cNvSpPr/>
      </dsp:nvSpPr>
      <dsp:spPr>
        <a:xfrm>
          <a:off x="1897113" y="1137949"/>
          <a:ext cx="352945" cy="352715"/>
        </a:xfrm>
        <a:prstGeom prst="ellipse">
          <a:avLst/>
        </a:prstGeom>
        <a:solidFill>
          <a:schemeClr val="accent2">
            <a:alpha val="50000"/>
            <a:hueOff val="260815"/>
            <a:satOff val="-35118"/>
            <a:lumOff val="111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94186BC-5EED-430F-B582-98ACC185B05C}">
      <dsp:nvSpPr>
        <dsp:cNvPr id="0" name=""/>
        <dsp:cNvSpPr/>
      </dsp:nvSpPr>
      <dsp:spPr>
        <a:xfrm>
          <a:off x="1356528" y="1431534"/>
          <a:ext cx="1800005" cy="1764001"/>
        </a:xfrm>
        <a:prstGeom prst="ellipse">
          <a:avLst/>
        </a:prstGeom>
        <a:solidFill>
          <a:schemeClr val="accent2">
            <a:alpha val="50000"/>
            <a:hueOff val="312978"/>
            <a:satOff val="-42141"/>
            <a:lumOff val="133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/>
            <a:t>Technological evolution</a:t>
          </a:r>
          <a:endParaRPr lang="en-US" sz="1600" b="1" kern="1200" noProof="0" dirty="0"/>
        </a:p>
      </dsp:txBody>
      <dsp:txXfrm>
        <a:off x="1620133" y="1689866"/>
        <a:ext cx="1272795" cy="1247337"/>
      </dsp:txXfrm>
    </dsp:sp>
    <dsp:sp modelId="{9AE431BC-022A-4B2E-B23E-B35A2F2B2AAD}">
      <dsp:nvSpPr>
        <dsp:cNvPr id="0" name=""/>
        <dsp:cNvSpPr/>
      </dsp:nvSpPr>
      <dsp:spPr>
        <a:xfrm>
          <a:off x="1895087" y="2943038"/>
          <a:ext cx="352945" cy="352715"/>
        </a:xfrm>
        <a:prstGeom prst="ellipse">
          <a:avLst/>
        </a:prstGeom>
        <a:solidFill>
          <a:schemeClr val="accent2">
            <a:alpha val="50000"/>
            <a:hueOff val="365141"/>
            <a:satOff val="-49164"/>
            <a:lumOff val="156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1C9CA4D-2CAF-4842-BC61-53DA31E48A8E}">
      <dsp:nvSpPr>
        <dsp:cNvPr id="0" name=""/>
        <dsp:cNvSpPr/>
      </dsp:nvSpPr>
      <dsp:spPr>
        <a:xfrm>
          <a:off x="258179" y="2181757"/>
          <a:ext cx="1655994" cy="1548003"/>
        </a:xfrm>
        <a:prstGeom prst="ellipse">
          <a:avLst/>
        </a:prstGeom>
        <a:solidFill>
          <a:schemeClr val="accent2">
            <a:alpha val="50000"/>
            <a:hueOff val="417304"/>
            <a:satOff val="-56188"/>
            <a:lumOff val="178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/>
            <a:t>New markets</a:t>
          </a:r>
          <a:endParaRPr lang="en-US" sz="1600" b="1" kern="1200" noProof="0" dirty="0"/>
        </a:p>
      </dsp:txBody>
      <dsp:txXfrm>
        <a:off x="500694" y="2408457"/>
        <a:ext cx="1170964" cy="1094603"/>
      </dsp:txXfrm>
    </dsp:sp>
    <dsp:sp modelId="{712C2130-46B6-405C-B2EC-849E6599C72E}">
      <dsp:nvSpPr>
        <dsp:cNvPr id="0" name=""/>
        <dsp:cNvSpPr/>
      </dsp:nvSpPr>
      <dsp:spPr>
        <a:xfrm>
          <a:off x="8628676" y="1061554"/>
          <a:ext cx="2376011" cy="237599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noProof="0" dirty="0" smtClean="0"/>
            <a:t>Skills mismatch</a:t>
          </a:r>
          <a:endParaRPr lang="en-US" sz="2800" b="1" kern="1200" noProof="0" dirty="0"/>
        </a:p>
      </dsp:txBody>
      <dsp:txXfrm>
        <a:off x="8976635" y="1409510"/>
        <a:ext cx="1680093" cy="1680079"/>
      </dsp:txXfrm>
    </dsp:sp>
    <dsp:sp modelId="{30DEDB1C-2DE9-4BA2-B31A-34F7FAF43933}">
      <dsp:nvSpPr>
        <dsp:cNvPr id="0" name=""/>
        <dsp:cNvSpPr/>
      </dsp:nvSpPr>
      <dsp:spPr>
        <a:xfrm>
          <a:off x="49087" y="3974186"/>
          <a:ext cx="2959059" cy="779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 smtClean="0"/>
            <a:t>Companies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 smtClean="0"/>
            <a:t>DEMAND</a:t>
          </a:r>
          <a:endParaRPr lang="en-US" sz="2400" b="1" kern="1200" noProof="0" dirty="0"/>
        </a:p>
      </dsp:txBody>
      <dsp:txXfrm>
        <a:off x="49087" y="3974186"/>
        <a:ext cx="2959059" cy="7796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2F0C4-114F-4BDC-8C55-CF34B078EE47}">
      <dsp:nvSpPr>
        <dsp:cNvPr id="0" name=""/>
        <dsp:cNvSpPr/>
      </dsp:nvSpPr>
      <dsp:spPr>
        <a:xfrm>
          <a:off x="5496" y="268479"/>
          <a:ext cx="2499110" cy="1398258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 smtClean="0"/>
            <a:t>APPRENTICESHIP</a:t>
          </a:r>
          <a:endParaRPr lang="pt-PT" sz="2400" b="1" kern="1200" dirty="0"/>
        </a:p>
      </dsp:txBody>
      <dsp:txXfrm>
        <a:off x="5496" y="268479"/>
        <a:ext cx="2499110" cy="932172"/>
      </dsp:txXfrm>
    </dsp:sp>
    <dsp:sp modelId="{F20869C2-12AE-4064-A239-286EF30DE853}">
      <dsp:nvSpPr>
        <dsp:cNvPr id="0" name=""/>
        <dsp:cNvSpPr/>
      </dsp:nvSpPr>
      <dsp:spPr>
        <a:xfrm>
          <a:off x="517362" y="1200651"/>
          <a:ext cx="2499110" cy="1684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0" dirty="0" smtClean="0"/>
            <a:t>Teenagers up to 18 years old</a:t>
          </a:r>
          <a:endParaRPr lang="en-US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0" dirty="0" smtClean="0"/>
            <a:t>9</a:t>
          </a:r>
          <a:r>
            <a:rPr lang="en-US" sz="1800" kern="1200" baseline="30000" noProof="0" dirty="0" smtClean="0"/>
            <a:t>th</a:t>
          </a:r>
          <a:r>
            <a:rPr lang="en-US" sz="1800" kern="1200" noProof="0" dirty="0" smtClean="0"/>
            <a:t> school grade concluded</a:t>
          </a:r>
          <a:endParaRPr lang="en-US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0" dirty="0" smtClean="0"/>
            <a:t>2,5 years long course</a:t>
          </a:r>
          <a:endParaRPr lang="en-US" sz="1800" kern="1200" noProof="0" dirty="0"/>
        </a:p>
      </dsp:txBody>
      <dsp:txXfrm>
        <a:off x="566708" y="1249997"/>
        <a:ext cx="2400418" cy="1586108"/>
      </dsp:txXfrm>
    </dsp:sp>
    <dsp:sp modelId="{EE721162-9508-4AA8-9578-963284A68220}">
      <dsp:nvSpPr>
        <dsp:cNvPr id="0" name=""/>
        <dsp:cNvSpPr/>
      </dsp:nvSpPr>
      <dsp:spPr>
        <a:xfrm>
          <a:off x="2883463" y="423462"/>
          <a:ext cx="803175" cy="622206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900" kern="1200"/>
        </a:p>
      </dsp:txBody>
      <dsp:txXfrm>
        <a:off x="2883463" y="547903"/>
        <a:ext cx="616513" cy="373324"/>
      </dsp:txXfrm>
    </dsp:sp>
    <dsp:sp modelId="{48C6D3F7-C4E1-4D76-8F23-FCED53CAF3EC}">
      <dsp:nvSpPr>
        <dsp:cNvPr id="0" name=""/>
        <dsp:cNvSpPr/>
      </dsp:nvSpPr>
      <dsp:spPr>
        <a:xfrm>
          <a:off x="4020032" y="268479"/>
          <a:ext cx="2499110" cy="139825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 smtClean="0"/>
            <a:t>TECHNOLOGICAL SPECIALIZATION</a:t>
          </a:r>
          <a:endParaRPr lang="pt-PT" sz="2400" b="1" kern="1200" dirty="0"/>
        </a:p>
      </dsp:txBody>
      <dsp:txXfrm>
        <a:off x="4020032" y="268479"/>
        <a:ext cx="2499110" cy="932172"/>
      </dsp:txXfrm>
    </dsp:sp>
    <dsp:sp modelId="{1EB0F55B-2AB1-46C6-94DF-4DCF5CA4A5E7}">
      <dsp:nvSpPr>
        <dsp:cNvPr id="0" name=""/>
        <dsp:cNvSpPr/>
      </dsp:nvSpPr>
      <dsp:spPr>
        <a:xfrm>
          <a:off x="4531898" y="1200651"/>
          <a:ext cx="2499110" cy="1684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0" dirty="0" smtClean="0"/>
            <a:t>Young adults up to 35 years old</a:t>
          </a:r>
          <a:endParaRPr lang="en-US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0" dirty="0" smtClean="0"/>
            <a:t>12</a:t>
          </a:r>
          <a:r>
            <a:rPr lang="en-US" sz="1800" kern="1200" baseline="30000" noProof="0" dirty="0" smtClean="0"/>
            <a:t>th</a:t>
          </a:r>
          <a:r>
            <a:rPr lang="en-US" sz="1800" kern="1200" noProof="0" dirty="0" smtClean="0"/>
            <a:t> school grade concluded</a:t>
          </a:r>
          <a:endParaRPr lang="en-US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0" dirty="0" smtClean="0"/>
            <a:t>1 year long course</a:t>
          </a:r>
          <a:endParaRPr lang="en-US" sz="1800" kern="1200" noProof="0" dirty="0"/>
        </a:p>
      </dsp:txBody>
      <dsp:txXfrm>
        <a:off x="4581244" y="1249997"/>
        <a:ext cx="2400418" cy="1586108"/>
      </dsp:txXfrm>
    </dsp:sp>
    <dsp:sp modelId="{20293D2C-FF62-4389-BEE2-C7A8DAAF5CA6}">
      <dsp:nvSpPr>
        <dsp:cNvPr id="0" name=""/>
        <dsp:cNvSpPr/>
      </dsp:nvSpPr>
      <dsp:spPr>
        <a:xfrm>
          <a:off x="6897999" y="423462"/>
          <a:ext cx="803175" cy="622206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900" kern="1200"/>
        </a:p>
      </dsp:txBody>
      <dsp:txXfrm>
        <a:off x="6897999" y="547903"/>
        <a:ext cx="616513" cy="373324"/>
      </dsp:txXfrm>
    </dsp:sp>
    <dsp:sp modelId="{2E4A0FBB-6911-4B88-9F8B-58398461B662}">
      <dsp:nvSpPr>
        <dsp:cNvPr id="0" name=""/>
        <dsp:cNvSpPr/>
      </dsp:nvSpPr>
      <dsp:spPr>
        <a:xfrm>
          <a:off x="8034567" y="268479"/>
          <a:ext cx="2499110" cy="1398258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 smtClean="0"/>
            <a:t>ADULT TRAINING</a:t>
          </a:r>
          <a:endParaRPr lang="pt-PT" sz="2400" b="1" kern="1200" dirty="0"/>
        </a:p>
      </dsp:txBody>
      <dsp:txXfrm>
        <a:off x="8034567" y="268479"/>
        <a:ext cx="2499110" cy="932172"/>
      </dsp:txXfrm>
    </dsp:sp>
    <dsp:sp modelId="{E6DB2AA4-E809-4F18-966D-2CA5E8ABF717}">
      <dsp:nvSpPr>
        <dsp:cNvPr id="0" name=""/>
        <dsp:cNvSpPr/>
      </dsp:nvSpPr>
      <dsp:spPr>
        <a:xfrm>
          <a:off x="8546433" y="1200651"/>
          <a:ext cx="2499110" cy="1684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0" dirty="0" smtClean="0"/>
            <a:t>Unemployed adults, over 23 years old</a:t>
          </a:r>
          <a:endParaRPr lang="en-US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0" dirty="0" smtClean="0"/>
            <a:t>9</a:t>
          </a:r>
          <a:r>
            <a:rPr lang="en-US" sz="1800" kern="1200" baseline="30000" noProof="0" dirty="0" smtClean="0"/>
            <a:t>th</a:t>
          </a:r>
          <a:r>
            <a:rPr lang="en-US" sz="1800" kern="1200" noProof="0" dirty="0" smtClean="0"/>
            <a:t> school grade concluded</a:t>
          </a:r>
          <a:endParaRPr lang="en-US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0" dirty="0" smtClean="0"/>
            <a:t>2 years long course</a:t>
          </a:r>
          <a:endParaRPr lang="en-US" sz="1800" kern="1200" noProof="0" dirty="0"/>
        </a:p>
      </dsp:txBody>
      <dsp:txXfrm>
        <a:off x="8595779" y="1249997"/>
        <a:ext cx="2400418" cy="15861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92D4E-562E-4028-8278-D5033BA72749}">
      <dsp:nvSpPr>
        <dsp:cNvPr id="0" name=""/>
        <dsp:cNvSpPr/>
      </dsp:nvSpPr>
      <dsp:spPr>
        <a:xfrm>
          <a:off x="1787" y="245294"/>
          <a:ext cx="3359549" cy="839887"/>
        </a:xfrm>
        <a:prstGeom prst="roundRect">
          <a:avLst>
            <a:gd name="adj" fmla="val 10000"/>
          </a:avLst>
        </a:prstGeom>
        <a:solidFill>
          <a:schemeClr val="accent1">
            <a:lumMod val="90000"/>
            <a:lumOff val="1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FFFFFF"/>
              </a:solidFill>
            </a:rPr>
            <a:t>APPRENTICESHIP</a:t>
          </a:r>
          <a:endParaRPr lang="en-US" sz="2600" b="1" kern="1200" noProof="0" dirty="0"/>
        </a:p>
      </dsp:txBody>
      <dsp:txXfrm>
        <a:off x="26386" y="269893"/>
        <a:ext cx="3310351" cy="790689"/>
      </dsp:txXfrm>
    </dsp:sp>
    <dsp:sp modelId="{7816C408-6F79-4A2A-83C9-DF3218D9A282}">
      <dsp:nvSpPr>
        <dsp:cNvPr id="0" name=""/>
        <dsp:cNvSpPr/>
      </dsp:nvSpPr>
      <dsp:spPr>
        <a:xfrm rot="5400000">
          <a:off x="1608071" y="1158671"/>
          <a:ext cx="146980" cy="146980"/>
        </a:xfrm>
        <a:prstGeom prst="rightArrow">
          <a:avLst>
            <a:gd name="adj1" fmla="val 66700"/>
            <a:gd name="adj2" fmla="val 50000"/>
          </a:avLst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979795-D7CA-45F4-99CC-E5111CA998EC}">
      <dsp:nvSpPr>
        <dsp:cNvPr id="0" name=""/>
        <dsp:cNvSpPr/>
      </dsp:nvSpPr>
      <dsp:spPr>
        <a:xfrm>
          <a:off x="1787" y="1379142"/>
          <a:ext cx="3359549" cy="83988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smtClean="0"/>
            <a:t>Psychometric tests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(written comprehension, numerical reasoning, spatial recognition)</a:t>
          </a:r>
          <a:endParaRPr lang="en-US" sz="1600" kern="1200" noProof="0" dirty="0"/>
        </a:p>
      </dsp:txBody>
      <dsp:txXfrm>
        <a:off x="26386" y="1403741"/>
        <a:ext cx="3310351" cy="790689"/>
      </dsp:txXfrm>
    </dsp:sp>
    <dsp:sp modelId="{1E408C2C-D1BB-4138-92A8-015FAC5B4489}">
      <dsp:nvSpPr>
        <dsp:cNvPr id="0" name=""/>
        <dsp:cNvSpPr/>
      </dsp:nvSpPr>
      <dsp:spPr>
        <a:xfrm rot="5337971">
          <a:off x="1544254" y="2367891"/>
          <a:ext cx="297795" cy="146980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shade val="90000"/>
            <a:hueOff val="102443"/>
            <a:satOff val="-6375"/>
            <a:lumOff val="69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5B9CB-7061-4298-BF2A-0F5D170E1109}">
      <dsp:nvSpPr>
        <dsp:cNvPr id="0" name=""/>
        <dsp:cNvSpPr/>
      </dsp:nvSpPr>
      <dsp:spPr>
        <a:xfrm>
          <a:off x="24967" y="2663733"/>
          <a:ext cx="3359549" cy="83988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smtClean="0"/>
            <a:t>Group test</a:t>
          </a:r>
          <a:endParaRPr lang="en-US" sz="2000" b="1" kern="1200" noProof="0" dirty="0"/>
        </a:p>
      </dsp:txBody>
      <dsp:txXfrm>
        <a:off x="49566" y="2688332"/>
        <a:ext cx="3310351" cy="790689"/>
      </dsp:txXfrm>
    </dsp:sp>
    <dsp:sp modelId="{5485B6DC-A3FD-48B0-B20E-94EBEB1A75A2}">
      <dsp:nvSpPr>
        <dsp:cNvPr id="0" name=""/>
        <dsp:cNvSpPr/>
      </dsp:nvSpPr>
      <dsp:spPr>
        <a:xfrm rot="5465113">
          <a:off x="1574692" y="3622045"/>
          <a:ext cx="236918" cy="146980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shade val="90000"/>
            <a:hueOff val="204886"/>
            <a:satOff val="-12750"/>
            <a:lumOff val="138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84830E-823E-413D-A98E-0EA9E2D67C10}">
      <dsp:nvSpPr>
        <dsp:cNvPr id="0" name=""/>
        <dsp:cNvSpPr/>
      </dsp:nvSpPr>
      <dsp:spPr>
        <a:xfrm>
          <a:off x="1787" y="3887450"/>
          <a:ext cx="3359549" cy="83988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smtClean="0"/>
            <a:t>Motivational interview</a:t>
          </a:r>
          <a:endParaRPr lang="en-US" sz="2000" b="1" kern="1200" noProof="0" dirty="0"/>
        </a:p>
      </dsp:txBody>
      <dsp:txXfrm>
        <a:off x="26386" y="3912049"/>
        <a:ext cx="3310351" cy="790689"/>
      </dsp:txXfrm>
    </dsp:sp>
    <dsp:sp modelId="{FF9FD374-4243-4F50-9FAD-F40D28FD596B}">
      <dsp:nvSpPr>
        <dsp:cNvPr id="0" name=""/>
        <dsp:cNvSpPr/>
      </dsp:nvSpPr>
      <dsp:spPr>
        <a:xfrm>
          <a:off x="3831673" y="245294"/>
          <a:ext cx="3359549" cy="83988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7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FFFFFF"/>
              </a:solidFill>
            </a:rPr>
            <a:t>TECHNOLOGICAL SPECIALIZATION</a:t>
          </a:r>
          <a:endParaRPr lang="en-US" sz="2600" b="1" kern="1200" noProof="0" dirty="0"/>
        </a:p>
      </dsp:txBody>
      <dsp:txXfrm>
        <a:off x="3856272" y="269893"/>
        <a:ext cx="3310351" cy="790689"/>
      </dsp:txXfrm>
    </dsp:sp>
    <dsp:sp modelId="{8C22305C-A253-47AD-835F-DB7A04B02E69}">
      <dsp:nvSpPr>
        <dsp:cNvPr id="0" name=""/>
        <dsp:cNvSpPr/>
      </dsp:nvSpPr>
      <dsp:spPr>
        <a:xfrm rot="5400000">
          <a:off x="5437957" y="1158671"/>
          <a:ext cx="146980" cy="146980"/>
        </a:xfrm>
        <a:prstGeom prst="rightArrow">
          <a:avLst>
            <a:gd name="adj1" fmla="val 667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AC4CD-CA40-466C-8CEE-3580436889D0}">
      <dsp:nvSpPr>
        <dsp:cNvPr id="0" name=""/>
        <dsp:cNvSpPr/>
      </dsp:nvSpPr>
      <dsp:spPr>
        <a:xfrm>
          <a:off x="3831673" y="1379142"/>
          <a:ext cx="3359549" cy="83988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smtClean="0"/>
            <a:t>Technical knowledge assessment test</a:t>
          </a:r>
          <a:endParaRPr lang="en-US" sz="2000" b="1" kern="1200" noProof="0" dirty="0"/>
        </a:p>
      </dsp:txBody>
      <dsp:txXfrm>
        <a:off x="3856272" y="1403741"/>
        <a:ext cx="3310351" cy="790689"/>
      </dsp:txXfrm>
    </dsp:sp>
    <dsp:sp modelId="{3722D809-3342-4E51-A9DD-94C5D986DCF9}">
      <dsp:nvSpPr>
        <dsp:cNvPr id="0" name=""/>
        <dsp:cNvSpPr/>
      </dsp:nvSpPr>
      <dsp:spPr>
        <a:xfrm rot="5400000">
          <a:off x="5381433" y="2349044"/>
          <a:ext cx="260028" cy="146980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shade val="90000"/>
            <a:hueOff val="409773"/>
            <a:satOff val="-25500"/>
            <a:lumOff val="276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42757D-4F61-4AF3-B27A-7717FBF03E16}">
      <dsp:nvSpPr>
        <dsp:cNvPr id="0" name=""/>
        <dsp:cNvSpPr/>
      </dsp:nvSpPr>
      <dsp:spPr>
        <a:xfrm>
          <a:off x="3831673" y="2626038"/>
          <a:ext cx="3359549" cy="83988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smtClean="0"/>
            <a:t>Motivational interview</a:t>
          </a:r>
          <a:endParaRPr lang="en-US" sz="2000" b="1" kern="1200" noProof="0" dirty="0"/>
        </a:p>
      </dsp:txBody>
      <dsp:txXfrm>
        <a:off x="3856272" y="2650637"/>
        <a:ext cx="3310351" cy="790689"/>
      </dsp:txXfrm>
    </dsp:sp>
    <dsp:sp modelId="{89335B8E-A538-48C4-B97D-B65AFA39EC63}">
      <dsp:nvSpPr>
        <dsp:cNvPr id="0" name=""/>
        <dsp:cNvSpPr/>
      </dsp:nvSpPr>
      <dsp:spPr>
        <a:xfrm>
          <a:off x="7661559" y="245294"/>
          <a:ext cx="3359549" cy="839887"/>
        </a:xfrm>
        <a:prstGeom prst="roundRect">
          <a:avLst>
            <a:gd name="adj" fmla="val 10000"/>
          </a:avLst>
        </a:prstGeom>
        <a:solidFill>
          <a:schemeClr val="bg1">
            <a:lumMod val="65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FFFFFF"/>
              </a:solidFill>
            </a:rPr>
            <a:t>ADULT TRAINING</a:t>
          </a:r>
          <a:endParaRPr lang="en-US" sz="2600" b="1" kern="1200" noProof="0" dirty="0"/>
        </a:p>
      </dsp:txBody>
      <dsp:txXfrm>
        <a:off x="7686158" y="269893"/>
        <a:ext cx="3310351" cy="790689"/>
      </dsp:txXfrm>
    </dsp:sp>
    <dsp:sp modelId="{D47E020A-3B36-4B74-8B88-F2EABB6FE234}">
      <dsp:nvSpPr>
        <dsp:cNvPr id="0" name=""/>
        <dsp:cNvSpPr/>
      </dsp:nvSpPr>
      <dsp:spPr>
        <a:xfrm rot="5400000">
          <a:off x="9267844" y="1158671"/>
          <a:ext cx="146980" cy="146980"/>
        </a:xfrm>
        <a:prstGeom prst="rightArrow">
          <a:avLst>
            <a:gd name="adj1" fmla="val 66700"/>
            <a:gd name="adj2" fmla="val 50000"/>
          </a:avLst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E6A06-0377-44D7-B7B4-4D954297C1DB}">
      <dsp:nvSpPr>
        <dsp:cNvPr id="0" name=""/>
        <dsp:cNvSpPr/>
      </dsp:nvSpPr>
      <dsp:spPr>
        <a:xfrm>
          <a:off x="7661559" y="1379142"/>
          <a:ext cx="3359549" cy="83988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smtClean="0"/>
            <a:t>Psychometric tests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(numerical reasoning, understanding technical instructions)</a:t>
          </a:r>
          <a:endParaRPr lang="en-US" sz="1600" kern="1200" noProof="0" dirty="0"/>
        </a:p>
      </dsp:txBody>
      <dsp:txXfrm>
        <a:off x="7686158" y="1403741"/>
        <a:ext cx="3310351" cy="790689"/>
      </dsp:txXfrm>
    </dsp:sp>
    <dsp:sp modelId="{33C2407B-F070-48D1-8FB9-D8F20A0E51B0}">
      <dsp:nvSpPr>
        <dsp:cNvPr id="0" name=""/>
        <dsp:cNvSpPr/>
      </dsp:nvSpPr>
      <dsp:spPr>
        <a:xfrm rot="5400000">
          <a:off x="9211319" y="2349044"/>
          <a:ext cx="260028" cy="146980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shade val="90000"/>
            <a:hueOff val="614659"/>
            <a:satOff val="-38250"/>
            <a:lumOff val="414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901AE-3604-445C-9C1E-E5D00CF1DFA7}">
      <dsp:nvSpPr>
        <dsp:cNvPr id="0" name=""/>
        <dsp:cNvSpPr/>
      </dsp:nvSpPr>
      <dsp:spPr>
        <a:xfrm>
          <a:off x="7661559" y="2626038"/>
          <a:ext cx="3359549" cy="83988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smtClean="0"/>
            <a:t>Motivational interview</a:t>
          </a:r>
          <a:endParaRPr lang="en-US" sz="2000" b="1" kern="1200" noProof="0" dirty="0"/>
        </a:p>
      </dsp:txBody>
      <dsp:txXfrm>
        <a:off x="7686158" y="2650637"/>
        <a:ext cx="3310351" cy="7906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C578E-D7A4-403D-90CC-D435B07E132E}">
      <dsp:nvSpPr>
        <dsp:cNvPr id="0" name=""/>
        <dsp:cNvSpPr/>
      </dsp:nvSpPr>
      <dsp:spPr>
        <a:xfrm>
          <a:off x="0" y="0"/>
          <a:ext cx="11659304" cy="2162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1">
              <a:lumMod val="75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3B61D-BF71-4824-AD46-F734DB4D763A}">
      <dsp:nvSpPr>
        <dsp:cNvPr id="0" name=""/>
        <dsp:cNvSpPr/>
      </dsp:nvSpPr>
      <dsp:spPr>
        <a:xfrm>
          <a:off x="355332" y="288275"/>
          <a:ext cx="1249560" cy="15855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B63AFF-83FD-4F4B-B4BD-C7DE758B3D37}">
      <dsp:nvSpPr>
        <dsp:cNvPr id="0" name=""/>
        <dsp:cNvSpPr/>
      </dsp:nvSpPr>
      <dsp:spPr>
        <a:xfrm rot="10800000">
          <a:off x="355332" y="2162064"/>
          <a:ext cx="1249560" cy="264252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19000">
              <a:schemeClr val="bg1">
                <a:lumMod val="85000"/>
              </a:schemeClr>
            </a:gs>
            <a:gs pos="59000">
              <a:schemeClr val="lt1">
                <a:hueOff val="0"/>
                <a:satOff val="0"/>
                <a:lumOff val="0"/>
                <a:shade val="93000"/>
                <a:satMod val="130000"/>
                <a:alpha val="61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 smtClean="0"/>
            <a:t>Automobile Production Technician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(Level 4)</a:t>
          </a:r>
          <a:endParaRPr lang="en-US" sz="1400" kern="1200" noProof="0" dirty="0"/>
        </a:p>
      </dsp:txBody>
      <dsp:txXfrm rot="10800000">
        <a:off x="393760" y="2162064"/>
        <a:ext cx="1172704" cy="2604094"/>
      </dsp:txXfrm>
    </dsp:sp>
    <dsp:sp modelId="{5548B502-5BCF-4FE5-B94F-9668705B9144}">
      <dsp:nvSpPr>
        <dsp:cNvPr id="0" name=""/>
        <dsp:cNvSpPr/>
      </dsp:nvSpPr>
      <dsp:spPr>
        <a:xfrm>
          <a:off x="1768579" y="288275"/>
          <a:ext cx="1249560" cy="15855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88D756-E736-4B0D-97E5-19E6704FBDF0}">
      <dsp:nvSpPr>
        <dsp:cNvPr id="0" name=""/>
        <dsp:cNvSpPr/>
      </dsp:nvSpPr>
      <dsp:spPr>
        <a:xfrm rot="10800000">
          <a:off x="1729849" y="2162064"/>
          <a:ext cx="1327021" cy="264252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19000">
              <a:schemeClr val="bg1">
                <a:lumMod val="85000"/>
              </a:schemeClr>
            </a:gs>
            <a:gs pos="59000">
              <a:schemeClr val="lt1">
                <a:hueOff val="0"/>
                <a:satOff val="0"/>
                <a:lumOff val="0"/>
                <a:shade val="93000"/>
                <a:satMod val="130000"/>
                <a:alpha val="61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4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cs typeface="Arial" panose="020B0604020202020204" pitchFamily="34" charset="0"/>
            </a:rPr>
            <a:t>Car </a:t>
          </a:r>
          <a:r>
            <a:rPr kumimoji="0" lang="en-US" sz="1400" b="1" i="0" u="none" strike="noStrike" kern="1200" cap="none" spc="0" normalizeH="0" baseline="0" noProof="0" dirty="0" err="1" smtClean="0">
              <a:ln/>
              <a:effectLst/>
              <a:uLnTx/>
              <a:uFillTx/>
              <a:latin typeface="+mn-lt"/>
              <a:cs typeface="Arial" panose="020B0604020202020204" pitchFamily="34" charset="0"/>
            </a:rPr>
            <a:t>MechatronicsProcesses</a:t>
          </a:r>
          <a:r>
            <a:rPr kumimoji="0" lang="en-US" sz="14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cs typeface="Arial" panose="020B0604020202020204" pitchFamily="34" charset="0"/>
            </a:rPr>
            <a:t>’ Management and Control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400" b="0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cs typeface="Arial" panose="020B0604020202020204" pitchFamily="34" charset="0"/>
            </a:rPr>
            <a:t>(Level 5)</a:t>
          </a:r>
          <a:endParaRPr lang="en-US" sz="1400" kern="1200" noProof="0" dirty="0"/>
        </a:p>
      </dsp:txBody>
      <dsp:txXfrm rot="10800000">
        <a:off x="1770659" y="2162064"/>
        <a:ext cx="1245401" cy="2601712"/>
      </dsp:txXfrm>
    </dsp:sp>
    <dsp:sp modelId="{F837BE1C-3506-4D31-9A88-451D38DA53D0}">
      <dsp:nvSpPr>
        <dsp:cNvPr id="0" name=""/>
        <dsp:cNvSpPr/>
      </dsp:nvSpPr>
      <dsp:spPr>
        <a:xfrm>
          <a:off x="3181826" y="288275"/>
          <a:ext cx="1249560" cy="15855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BB0D76-9164-4EEE-A5C1-9B4139B66FDD}">
      <dsp:nvSpPr>
        <dsp:cNvPr id="0" name=""/>
        <dsp:cNvSpPr/>
      </dsp:nvSpPr>
      <dsp:spPr>
        <a:xfrm rot="10800000">
          <a:off x="3181826" y="2162064"/>
          <a:ext cx="1249560" cy="264252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19000">
              <a:schemeClr val="bg1">
                <a:lumMod val="85000"/>
              </a:schemeClr>
            </a:gs>
            <a:gs pos="59000">
              <a:schemeClr val="lt1">
                <a:hueOff val="0"/>
                <a:satOff val="0"/>
                <a:lumOff val="0"/>
                <a:shade val="93000"/>
                <a:satMod val="130000"/>
                <a:alpha val="61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 smtClean="0"/>
            <a:t>Welding Technician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(Level 4)</a:t>
          </a:r>
          <a:endParaRPr lang="en-US" sz="1400" kern="1200" noProof="0" dirty="0"/>
        </a:p>
      </dsp:txBody>
      <dsp:txXfrm rot="10800000">
        <a:off x="3220254" y="2162064"/>
        <a:ext cx="1172704" cy="2604094"/>
      </dsp:txXfrm>
    </dsp:sp>
    <dsp:sp modelId="{DA9F5423-04A8-4414-8EE6-02C7B5A8D49E}">
      <dsp:nvSpPr>
        <dsp:cNvPr id="0" name=""/>
        <dsp:cNvSpPr/>
      </dsp:nvSpPr>
      <dsp:spPr>
        <a:xfrm>
          <a:off x="4556343" y="288275"/>
          <a:ext cx="1249560" cy="15855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53F383-26B1-44DB-8DEE-2DF1C0AA422B}">
      <dsp:nvSpPr>
        <dsp:cNvPr id="0" name=""/>
        <dsp:cNvSpPr/>
      </dsp:nvSpPr>
      <dsp:spPr>
        <a:xfrm rot="10800000">
          <a:off x="4556343" y="2162064"/>
          <a:ext cx="1249560" cy="264252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19000">
              <a:schemeClr val="bg1">
                <a:lumMod val="85000"/>
              </a:schemeClr>
            </a:gs>
            <a:gs pos="59000">
              <a:schemeClr val="lt1">
                <a:hueOff val="0"/>
                <a:satOff val="0"/>
                <a:lumOff val="0"/>
                <a:shade val="93000"/>
                <a:satMod val="130000"/>
                <a:alpha val="61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4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cs typeface="Arial" panose="020B0604020202020204" pitchFamily="34" charset="0"/>
            </a:rPr>
            <a:t>Industrial Supervisor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400" b="0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cs typeface="Arial" panose="020B0604020202020204" pitchFamily="34" charset="0"/>
            </a:rPr>
            <a:t>(Level 5)</a:t>
          </a:r>
          <a:endParaRPr lang="en-US" sz="1400" kern="1200" noProof="0" dirty="0"/>
        </a:p>
      </dsp:txBody>
      <dsp:txXfrm rot="10800000">
        <a:off x="4594771" y="2162064"/>
        <a:ext cx="1172704" cy="2604094"/>
      </dsp:txXfrm>
    </dsp:sp>
    <dsp:sp modelId="{04994E7B-D203-4AA9-9D96-2F7DFD7C7187}">
      <dsp:nvSpPr>
        <dsp:cNvPr id="0" name=""/>
        <dsp:cNvSpPr/>
      </dsp:nvSpPr>
      <dsp:spPr>
        <a:xfrm>
          <a:off x="5930860" y="288275"/>
          <a:ext cx="1249560" cy="15855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9D062B-0D71-4C14-97B0-64B7DF2E96CB}">
      <dsp:nvSpPr>
        <dsp:cNvPr id="0" name=""/>
        <dsp:cNvSpPr/>
      </dsp:nvSpPr>
      <dsp:spPr>
        <a:xfrm rot="10800000">
          <a:off x="5930860" y="2162064"/>
          <a:ext cx="1249560" cy="264252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19000">
              <a:schemeClr val="bg1">
                <a:lumMod val="85000"/>
              </a:schemeClr>
            </a:gs>
            <a:gs pos="59000">
              <a:schemeClr val="lt1">
                <a:hueOff val="0"/>
                <a:satOff val="0"/>
                <a:lumOff val="0"/>
                <a:shade val="93000"/>
                <a:satMod val="130000"/>
                <a:alpha val="61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3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cs typeface="Arial" panose="020B0604020202020204" pitchFamily="34" charset="0"/>
            </a:rPr>
            <a:t>Production, Control and Energy Management 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300" b="0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cs typeface="Arial" panose="020B0604020202020204" pitchFamily="34" charset="0"/>
            </a:rPr>
            <a:t>(Level 5)</a:t>
          </a:r>
          <a:endParaRPr lang="en-US" sz="1300" kern="1200" noProof="0" dirty="0"/>
        </a:p>
      </dsp:txBody>
      <dsp:txXfrm rot="10800000">
        <a:off x="5969288" y="2162064"/>
        <a:ext cx="1172704" cy="2604094"/>
      </dsp:txXfrm>
    </dsp:sp>
    <dsp:sp modelId="{0AB5F337-4683-40BF-9F03-71C821357321}">
      <dsp:nvSpPr>
        <dsp:cNvPr id="0" name=""/>
        <dsp:cNvSpPr/>
      </dsp:nvSpPr>
      <dsp:spPr>
        <a:xfrm>
          <a:off x="7305377" y="288275"/>
          <a:ext cx="1249560" cy="15855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1A5A67-259D-4BAF-9D79-68F1B1772B75}">
      <dsp:nvSpPr>
        <dsp:cNvPr id="0" name=""/>
        <dsp:cNvSpPr/>
      </dsp:nvSpPr>
      <dsp:spPr>
        <a:xfrm rot="10800000">
          <a:off x="7305377" y="2162064"/>
          <a:ext cx="1249560" cy="264252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19000">
              <a:schemeClr val="bg1">
                <a:lumMod val="85000"/>
              </a:schemeClr>
            </a:gs>
            <a:gs pos="59000">
              <a:schemeClr val="lt1">
                <a:hueOff val="0"/>
                <a:satOff val="0"/>
                <a:lumOff val="0"/>
                <a:shade val="93000"/>
                <a:satMod val="130000"/>
                <a:alpha val="61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400" b="1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Tool &amp; Die Technician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400" b="0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(Level 4)</a:t>
          </a:r>
          <a:endParaRPr lang="en-US" sz="1400" kern="1200" noProof="0" dirty="0"/>
        </a:p>
      </dsp:txBody>
      <dsp:txXfrm rot="10800000">
        <a:off x="7343805" y="2162064"/>
        <a:ext cx="1172704" cy="2604094"/>
      </dsp:txXfrm>
    </dsp:sp>
    <dsp:sp modelId="{42893BF7-DB08-4C7C-B0FE-799C970EA94E}">
      <dsp:nvSpPr>
        <dsp:cNvPr id="0" name=""/>
        <dsp:cNvSpPr/>
      </dsp:nvSpPr>
      <dsp:spPr>
        <a:xfrm>
          <a:off x="8679894" y="288275"/>
          <a:ext cx="1249560" cy="15855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58C2EC-5896-4942-AB89-B34032E9A617}">
      <dsp:nvSpPr>
        <dsp:cNvPr id="0" name=""/>
        <dsp:cNvSpPr/>
      </dsp:nvSpPr>
      <dsp:spPr>
        <a:xfrm rot="10800000">
          <a:off x="8679894" y="2162064"/>
          <a:ext cx="1249560" cy="264252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19000">
              <a:schemeClr val="bg1">
                <a:lumMod val="85000"/>
              </a:schemeClr>
            </a:gs>
            <a:gs pos="59000">
              <a:schemeClr val="lt1">
                <a:hueOff val="0"/>
                <a:satOff val="0"/>
                <a:lumOff val="0"/>
                <a:shade val="93000"/>
                <a:satMod val="130000"/>
                <a:alpha val="61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noProof="0" dirty="0" smtClean="0"/>
            <a:t>Training Units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noProof="0" dirty="0" smtClean="0"/>
            <a:t> Safety and Maintenance of electrical vehicles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noProof="0" dirty="0" smtClean="0"/>
            <a:t>In approval</a:t>
          </a:r>
          <a:endParaRPr lang="en-US" sz="1300" b="0" kern="1200" noProof="0" dirty="0"/>
        </a:p>
      </dsp:txBody>
      <dsp:txXfrm rot="10800000">
        <a:off x="8718322" y="2162064"/>
        <a:ext cx="1172704" cy="2604094"/>
      </dsp:txXfrm>
    </dsp:sp>
    <dsp:sp modelId="{FB7F0671-C5C1-4E04-BEE4-9DAD5A0B1159}">
      <dsp:nvSpPr>
        <dsp:cNvPr id="0" name=""/>
        <dsp:cNvSpPr/>
      </dsp:nvSpPr>
      <dsp:spPr>
        <a:xfrm>
          <a:off x="10054411" y="288275"/>
          <a:ext cx="1249560" cy="15855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71E2F3-B557-4D23-B59A-0144EE4EF45E}">
      <dsp:nvSpPr>
        <dsp:cNvPr id="0" name=""/>
        <dsp:cNvSpPr/>
      </dsp:nvSpPr>
      <dsp:spPr>
        <a:xfrm rot="10800000">
          <a:off x="10054411" y="2162064"/>
          <a:ext cx="1249560" cy="264252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19000">
              <a:schemeClr val="bg1">
                <a:lumMod val="85000"/>
              </a:schemeClr>
            </a:gs>
            <a:gs pos="59000">
              <a:schemeClr val="lt1">
                <a:hueOff val="0"/>
                <a:satOff val="0"/>
                <a:lumOff val="0"/>
                <a:shade val="93000"/>
                <a:satMod val="130000"/>
                <a:alpha val="61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noProof="0" dirty="0" smtClean="0"/>
            <a:t>Cybersecurity (Level 5)</a:t>
          </a:r>
        </a:p>
      </dsp:txBody>
      <dsp:txXfrm rot="10800000">
        <a:off x="10092839" y="2162064"/>
        <a:ext cx="1172704" cy="2604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DDB26-5A39-475D-920B-32AAE1E9FCB7}" type="datetimeFigureOut">
              <a:rPr lang="pt-PT" smtClean="0"/>
              <a:t>22/06/16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CD56E-ECDA-402E-9936-59A7DBA7136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5713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34A03-512B-4175-A05C-244CAC0C2483}" type="datetimeFigureOut">
              <a:rPr lang="de-DE" smtClean="0"/>
              <a:t>22/06/16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6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26462-A666-4A36-A2AC-732EB029069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027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 smtClean="0"/>
              <a:t>Companies</a:t>
            </a:r>
            <a:r>
              <a:rPr lang="pt-PT" dirty="0" smtClean="0"/>
              <a:t> face a </a:t>
            </a:r>
            <a:r>
              <a:rPr lang="pt-PT" dirty="0" err="1" smtClean="0"/>
              <a:t>great</a:t>
            </a:r>
            <a:r>
              <a:rPr lang="pt-PT" dirty="0" smtClean="0"/>
              <a:t> </a:t>
            </a:r>
            <a:r>
              <a:rPr lang="pt-PT" dirty="0" err="1" smtClean="0"/>
              <a:t>challenge</a:t>
            </a:r>
            <a:r>
              <a:rPr lang="pt-PT" dirty="0" smtClean="0"/>
              <a:t> </a:t>
            </a:r>
            <a:r>
              <a:rPr lang="pt-PT" dirty="0" err="1" smtClean="0"/>
              <a:t>related</a:t>
            </a:r>
            <a:r>
              <a:rPr lang="pt-PT" dirty="0" smtClean="0"/>
              <a:t> to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need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qualified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technicians</a:t>
            </a:r>
            <a:r>
              <a:rPr lang="pt-PT" baseline="0" dirty="0" smtClean="0"/>
              <a:t> in </a:t>
            </a:r>
            <a:r>
              <a:rPr lang="pt-PT" baseline="0" dirty="0" err="1" smtClean="0"/>
              <a:t>many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diferent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areas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due</a:t>
            </a:r>
            <a:r>
              <a:rPr lang="pt-PT" baseline="0" dirty="0" smtClean="0"/>
              <a:t> to a </a:t>
            </a:r>
            <a:r>
              <a:rPr lang="pt-PT" baseline="0" dirty="0" err="1" smtClean="0"/>
              <a:t>structural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lack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qualified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technicians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that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increasing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mostly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because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:</a:t>
            </a:r>
          </a:p>
          <a:p>
            <a:pPr marL="0" indent="0">
              <a:buFontTx/>
              <a:buNone/>
            </a:pPr>
            <a:r>
              <a:rPr lang="pt-PT" baseline="0" dirty="0" smtClean="0"/>
              <a:t>(1) New </a:t>
            </a:r>
            <a:r>
              <a:rPr lang="pt-PT" baseline="0" dirty="0" err="1" smtClean="0"/>
              <a:t>markets</a:t>
            </a:r>
            <a:r>
              <a:rPr lang="pt-PT" baseline="0" dirty="0" smtClean="0"/>
              <a:t> (</a:t>
            </a:r>
            <a:r>
              <a:rPr lang="pt-PT" baseline="0" dirty="0" err="1" smtClean="0"/>
              <a:t>Smart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Grids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Smart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Cities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Industry</a:t>
            </a:r>
            <a:r>
              <a:rPr lang="pt-PT" baseline="0" dirty="0" smtClean="0"/>
              <a:t> 4.0)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all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new</a:t>
            </a:r>
            <a:r>
              <a:rPr lang="pt-PT" baseline="0" dirty="0" smtClean="0"/>
              <a:t> </a:t>
            </a:r>
            <a:r>
              <a:rPr lang="pt-PT" baseline="0" dirty="0" err="1" smtClean="0"/>
              <a:t>necessary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skills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related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them</a:t>
            </a:r>
            <a:r>
              <a:rPr lang="pt-PT" baseline="0" dirty="0" smtClean="0"/>
              <a:t>;</a:t>
            </a:r>
          </a:p>
          <a:p>
            <a:pPr marL="0" indent="0">
              <a:buFontTx/>
              <a:buNone/>
            </a:pPr>
            <a:r>
              <a:rPr lang="pt-PT" baseline="0" dirty="0" smtClean="0"/>
              <a:t>(2) </a:t>
            </a:r>
            <a:r>
              <a:rPr lang="pt-PT" baseline="0" dirty="0" err="1" smtClean="0"/>
              <a:t>Fast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technological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evolution</a:t>
            </a:r>
            <a:r>
              <a:rPr lang="pt-PT" baseline="0" dirty="0" smtClean="0"/>
              <a:t>.</a:t>
            </a:r>
          </a:p>
          <a:p>
            <a:pPr marL="0" indent="0">
              <a:buFontTx/>
              <a:buNone/>
            </a:pPr>
            <a:endParaRPr lang="pt-PT" baseline="0" dirty="0" smtClean="0"/>
          </a:p>
          <a:p>
            <a:pPr marL="0" indent="0">
              <a:buFontTx/>
              <a:buNone/>
            </a:pPr>
            <a:r>
              <a:rPr lang="pt-PT" baseline="0" dirty="0" smtClean="0"/>
              <a:t>In Portugal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challenge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even</a:t>
            </a:r>
            <a:r>
              <a:rPr lang="pt-PT" baseline="0" dirty="0" smtClean="0"/>
              <a:t> more importante as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educational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training </a:t>
            </a:r>
            <a:r>
              <a:rPr lang="pt-PT" baseline="0" dirty="0" err="1" smtClean="0"/>
              <a:t>system</a:t>
            </a:r>
            <a:r>
              <a:rPr lang="pt-PT" baseline="0" dirty="0" smtClean="0"/>
              <a:t> in Portugal (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other</a:t>
            </a:r>
            <a:r>
              <a:rPr lang="pt-PT" baseline="0" dirty="0" smtClean="0"/>
              <a:t> countries, as </a:t>
            </a:r>
            <a:r>
              <a:rPr lang="pt-PT" baseline="0" dirty="0" err="1" smtClean="0"/>
              <a:t>well</a:t>
            </a:r>
            <a:r>
              <a:rPr lang="pt-PT" baseline="0" dirty="0" smtClean="0"/>
              <a:t>) </a:t>
            </a:r>
            <a:r>
              <a:rPr lang="pt-PT" baseline="0" dirty="0" err="1" smtClean="0"/>
              <a:t>can’t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deal</a:t>
            </a:r>
            <a:r>
              <a:rPr lang="pt-PT" baseline="0" dirty="0" smtClean="0"/>
              <a:t> in </a:t>
            </a:r>
            <a:r>
              <a:rPr lang="pt-PT" baseline="0" dirty="0" err="1" smtClean="0"/>
              <a:t>an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efficient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way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with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evolution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because</a:t>
            </a:r>
            <a:r>
              <a:rPr lang="pt-PT" baseline="0" dirty="0" smtClean="0"/>
              <a:t>:</a:t>
            </a:r>
          </a:p>
          <a:p>
            <a:pPr marL="0" indent="0">
              <a:buFontTx/>
              <a:buNone/>
            </a:pPr>
            <a:r>
              <a:rPr lang="pt-PT" baseline="0" dirty="0" smtClean="0"/>
              <a:t>(1) </a:t>
            </a:r>
            <a:r>
              <a:rPr lang="pt-PT" baseline="0" dirty="0" err="1" smtClean="0"/>
              <a:t>There</a:t>
            </a:r>
            <a:r>
              <a:rPr lang="pt-PT" baseline="0" dirty="0" smtClean="0"/>
              <a:t> are </a:t>
            </a:r>
            <a:r>
              <a:rPr lang="pt-PT" baseline="0" dirty="0" err="1" smtClean="0"/>
              <a:t>few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available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resources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deal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with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fast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changes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market</a:t>
            </a:r>
            <a:r>
              <a:rPr lang="pt-PT" baseline="0" dirty="0" smtClean="0"/>
              <a:t>;</a:t>
            </a:r>
          </a:p>
          <a:p>
            <a:pPr marL="0" indent="0">
              <a:buFontTx/>
              <a:buNone/>
            </a:pPr>
            <a:r>
              <a:rPr lang="pt-PT" baseline="0" dirty="0" smtClean="0"/>
              <a:t>(2) </a:t>
            </a:r>
            <a:r>
              <a:rPr lang="pt-PT" baseline="0" dirty="0" err="1" smtClean="0"/>
              <a:t>Few</a:t>
            </a:r>
            <a:r>
              <a:rPr lang="pt-PT" baseline="0" dirty="0" smtClean="0"/>
              <a:t> </a:t>
            </a:r>
            <a:r>
              <a:rPr lang="pt-PT" baseline="0" dirty="0" err="1" smtClean="0"/>
              <a:t>qualifications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offer</a:t>
            </a:r>
            <a:r>
              <a:rPr lang="pt-PT" baseline="0" dirty="0" smtClean="0"/>
              <a:t> for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emerging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markets</a:t>
            </a:r>
            <a:r>
              <a:rPr lang="pt-PT" baseline="0" dirty="0" smtClean="0"/>
              <a:t>.</a:t>
            </a:r>
          </a:p>
          <a:p>
            <a:pPr marL="0" indent="0">
              <a:buFontTx/>
              <a:buNone/>
            </a:pPr>
            <a:r>
              <a:rPr lang="pt-PT" baseline="0" dirty="0" smtClean="0"/>
              <a:t>(3) </a:t>
            </a:r>
            <a:r>
              <a:rPr lang="pt-PT" baseline="0" dirty="0" err="1" smtClean="0"/>
              <a:t>Adding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existing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offer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mainly</a:t>
            </a:r>
            <a:r>
              <a:rPr lang="pt-PT" baseline="0" dirty="0" smtClean="0"/>
              <a:t> conceptual </a:t>
            </a:r>
            <a:r>
              <a:rPr lang="pt-PT" baseline="0" dirty="0" err="1" smtClean="0"/>
              <a:t>without</a:t>
            </a:r>
            <a:r>
              <a:rPr lang="pt-PT" baseline="0" dirty="0" smtClean="0"/>
              <a:t> a </a:t>
            </a:r>
            <a:r>
              <a:rPr lang="pt-PT" baseline="0" dirty="0" err="1" smtClean="0"/>
              <a:t>direct</a:t>
            </a:r>
            <a:r>
              <a:rPr lang="pt-PT" baseline="0" dirty="0" smtClean="0"/>
              <a:t> link to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companies</a:t>
            </a:r>
            <a:r>
              <a:rPr lang="pt-PT" baseline="0" dirty="0" smtClean="0"/>
              <a:t>’ </a:t>
            </a:r>
            <a:r>
              <a:rPr lang="pt-PT" baseline="0" dirty="0" err="1" smtClean="0"/>
              <a:t>needs</a:t>
            </a:r>
            <a:r>
              <a:rPr lang="pt-PT" baseline="0" dirty="0" smtClean="0"/>
              <a:t>, as </a:t>
            </a:r>
            <a:r>
              <a:rPr lang="pt-PT" baseline="0" dirty="0" err="1" smtClean="0"/>
              <a:t>we</a:t>
            </a:r>
            <a:r>
              <a:rPr lang="pt-PT" baseline="0" dirty="0" smtClean="0"/>
              <a:t> can </a:t>
            </a:r>
            <a:r>
              <a:rPr lang="pt-PT" baseline="0" dirty="0" err="1" smtClean="0"/>
              <a:t>find</a:t>
            </a:r>
            <a:r>
              <a:rPr lang="pt-PT" baseline="0" dirty="0" smtClean="0"/>
              <a:t> in </a:t>
            </a:r>
            <a:r>
              <a:rPr lang="pt-PT" baseline="0" dirty="0" err="1" smtClean="0"/>
              <a:t>other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systems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like</a:t>
            </a:r>
            <a:r>
              <a:rPr lang="pt-PT" baseline="0" dirty="0" smtClean="0"/>
              <a:t> in </a:t>
            </a:r>
            <a:r>
              <a:rPr lang="pt-PT" baseline="0" dirty="0" err="1" smtClean="0"/>
              <a:t>Germany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with</a:t>
            </a:r>
            <a:r>
              <a:rPr lang="pt-PT" baseline="0" dirty="0" smtClean="0"/>
              <a:t> a </a:t>
            </a:r>
            <a:r>
              <a:rPr lang="pt-PT" baseline="0" dirty="0" err="1" smtClean="0"/>
              <a:t>strong</a:t>
            </a:r>
            <a:r>
              <a:rPr lang="pt-PT" baseline="0" dirty="0" smtClean="0"/>
              <a:t> link </a:t>
            </a:r>
            <a:r>
              <a:rPr lang="pt-PT" baseline="0" dirty="0" err="1" smtClean="0"/>
              <a:t>between</a:t>
            </a:r>
            <a:r>
              <a:rPr lang="pt-PT" baseline="0" dirty="0" smtClean="0"/>
              <a:t> Dual VET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Companies</a:t>
            </a:r>
            <a:r>
              <a:rPr lang="pt-PT" baseline="0" dirty="0" smtClean="0"/>
              <a:t>.</a:t>
            </a:r>
          </a:p>
          <a:p>
            <a:pPr marL="0" indent="0">
              <a:buFontTx/>
              <a:buNone/>
            </a:pPr>
            <a:endParaRPr lang="pt-PT" baseline="0" dirty="0" smtClean="0"/>
          </a:p>
          <a:p>
            <a:pPr marL="0" indent="0">
              <a:buFontTx/>
              <a:buNone/>
            </a:pP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brings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us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great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challenge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skills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mismatch</a:t>
            </a:r>
            <a:r>
              <a:rPr lang="pt-PT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6462-A666-4A36-A2AC-732EB029069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2236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Focus on the trainee</a:t>
            </a:r>
            <a:r>
              <a:rPr lang="en-GB" baseline="0" dirty="0" smtClean="0"/>
              <a:t> from the first day of contact with ATEC, also acting as a vocational guidance for the candidates, selecting the most adequate ones for the different offers.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6462-A666-4A36-A2AC-732EB029069A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937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Different training paths available for the trainees.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6462-A666-4A36-A2AC-732EB029069A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767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Using the Promoters know-how</a:t>
            </a:r>
            <a:r>
              <a:rPr lang="en-GB" baseline="0" dirty="0" smtClean="0"/>
              <a:t> ATEC can deliver transversal training programs to companies, guaranteeing the continuous actualization of individuals and companies’ staffs.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6462-A666-4A36-A2AC-732EB029069A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70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ATEC</a:t>
            </a:r>
            <a:r>
              <a:rPr lang="en-GB" baseline="0" dirty="0" smtClean="0"/>
              <a:t> main activity is a</a:t>
            </a:r>
            <a:r>
              <a:rPr lang="en-GB" dirty="0" smtClean="0"/>
              <a:t>dapting</a:t>
            </a:r>
            <a:r>
              <a:rPr lang="en-GB" baseline="0" dirty="0" smtClean="0"/>
              <a:t> the programs to the companies needs, acting in different areas of knowledge.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6462-A666-4A36-A2AC-732EB029069A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5981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Specifically for the IT sector, our</a:t>
            </a:r>
            <a:r>
              <a:rPr lang="en-GB" baseline="0" dirty="0" smtClean="0"/>
              <a:t> trainees and costumers have also available recognized training by the market at our Academies and can have their skills certified by external entities.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6462-A666-4A36-A2AC-732EB029069A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7096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But facing the skills mismatch challenge</a:t>
            </a:r>
            <a:r>
              <a:rPr lang="en-GB" baseline="0" dirty="0" smtClean="0"/>
              <a:t> demands a continuous effort from our team to innovate and follow the market needs.</a:t>
            </a:r>
            <a:endParaRPr lang="en-GB" dirty="0" smtClean="0"/>
          </a:p>
          <a:p>
            <a:r>
              <a:rPr lang="en-GB" dirty="0" smtClean="0"/>
              <a:t>ATEC intervention</a:t>
            </a:r>
            <a:r>
              <a:rPr lang="en-GB" baseline="0" dirty="0" smtClean="0"/>
              <a:t> is than complemented with several partnerships with Companies, Universities and Associations.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6462-A666-4A36-A2AC-732EB029069A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1137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ATEC business demands a strong link with companies and a profound knowledge of the market needs.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6462-A666-4A36-A2AC-732EB029069A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6536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(2) Partnership with Universities for CET trainees and the development of innovative training courses and projects.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6462-A666-4A36-A2AC-732EB029069A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2506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(3) Partnership with associations and other entities which are paving the way for the market development</a:t>
            </a:r>
          </a:p>
          <a:p>
            <a:endParaRPr lang="en-GB" dirty="0" smtClean="0"/>
          </a:p>
          <a:p>
            <a:r>
              <a:rPr lang="en-GB" dirty="0" smtClean="0"/>
              <a:t>For the specific challenge of digital jobs,</a:t>
            </a:r>
            <a:r>
              <a:rPr lang="en-GB" baseline="0" dirty="0" smtClean="0"/>
              <a:t> ATEC joined CPED in order to expand the ICT training to a wider public reducing the skills mismatch in this area.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6462-A666-4A36-A2AC-732EB029069A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99694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 smtClean="0"/>
              <a:t>From</a:t>
            </a:r>
            <a:r>
              <a:rPr lang="pt-PT" dirty="0" smtClean="0"/>
              <a:t> </a:t>
            </a:r>
            <a:r>
              <a:rPr lang="pt-PT" dirty="0" err="1" smtClean="0"/>
              <a:t>these</a:t>
            </a:r>
            <a:r>
              <a:rPr lang="pt-PT" dirty="0" smtClean="0"/>
              <a:t> </a:t>
            </a:r>
            <a:r>
              <a:rPr lang="pt-PT" dirty="0" err="1" smtClean="0"/>
              <a:t>partnerships</a:t>
            </a:r>
            <a:r>
              <a:rPr lang="pt-PT" dirty="0" smtClean="0"/>
              <a:t>, ATEC </a:t>
            </a:r>
            <a:r>
              <a:rPr lang="pt-PT" dirty="0" err="1" smtClean="0"/>
              <a:t>developed</a:t>
            </a:r>
            <a:r>
              <a:rPr lang="pt-PT" dirty="0" smtClean="0"/>
              <a:t> </a:t>
            </a:r>
            <a:r>
              <a:rPr lang="pt-PT" dirty="0" err="1" smtClean="0"/>
              <a:t>several</a:t>
            </a:r>
            <a:r>
              <a:rPr lang="pt-PT" dirty="0" smtClean="0"/>
              <a:t> </a:t>
            </a:r>
            <a:r>
              <a:rPr lang="pt-PT" dirty="0" err="1" smtClean="0"/>
              <a:t>new</a:t>
            </a:r>
            <a:r>
              <a:rPr lang="pt-PT" dirty="0" smtClean="0"/>
              <a:t> </a:t>
            </a:r>
            <a:r>
              <a:rPr lang="pt-PT" dirty="0" err="1" smtClean="0"/>
              <a:t>qualifications</a:t>
            </a:r>
            <a:r>
              <a:rPr lang="pt-PT" dirty="0" smtClean="0"/>
              <a:t>, </a:t>
            </a:r>
            <a:r>
              <a:rPr lang="pt-PT" dirty="0" err="1" smtClean="0"/>
              <a:t>that</a:t>
            </a:r>
            <a:r>
              <a:rPr lang="pt-PT" baseline="0" dirty="0" smtClean="0"/>
              <a:t> are </a:t>
            </a:r>
            <a:r>
              <a:rPr lang="pt-PT" baseline="0" dirty="0" err="1" smtClean="0"/>
              <a:t>now</a:t>
            </a:r>
            <a:r>
              <a:rPr lang="pt-PT" baseline="0" dirty="0" smtClean="0"/>
              <a:t> qualifying </a:t>
            </a:r>
            <a:r>
              <a:rPr lang="pt-PT" baseline="0" dirty="0" err="1" smtClean="0"/>
              <a:t>new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technicians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according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companies</a:t>
            </a:r>
            <a:r>
              <a:rPr lang="pt-PT" baseline="0" dirty="0" smtClean="0"/>
              <a:t>’ </a:t>
            </a:r>
            <a:r>
              <a:rPr lang="pt-PT" baseline="0" dirty="0" err="1" smtClean="0"/>
              <a:t>needs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These</a:t>
            </a:r>
            <a:r>
              <a:rPr lang="pt-PT" baseline="0" dirty="0" smtClean="0"/>
              <a:t> are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most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visible</a:t>
            </a:r>
            <a:r>
              <a:rPr lang="pt-PT" baseline="0" dirty="0" smtClean="0"/>
              <a:t> outputs </a:t>
            </a:r>
            <a:r>
              <a:rPr lang="pt-PT" baseline="0" dirty="0" err="1" smtClean="0"/>
              <a:t>from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work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we’ve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been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doing</a:t>
            </a:r>
            <a:r>
              <a:rPr lang="pt-PT" baseline="0" dirty="0" smtClean="0"/>
              <a:t> in </a:t>
            </a:r>
            <a:r>
              <a:rPr lang="pt-PT" baseline="0" dirty="0" err="1" smtClean="0"/>
              <a:t>dealing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with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challenge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that</a:t>
            </a:r>
            <a:r>
              <a:rPr lang="pt-PT" baseline="0" dirty="0" smtClean="0"/>
              <a:t> are </a:t>
            </a:r>
            <a:r>
              <a:rPr lang="pt-PT" baseline="0" dirty="0" err="1" smtClean="0"/>
              <a:t>contributing</a:t>
            </a:r>
            <a:r>
              <a:rPr lang="pt-PT" baseline="0" dirty="0" smtClean="0"/>
              <a:t> for </a:t>
            </a:r>
            <a:r>
              <a:rPr lang="en-US" sz="1200" dirty="0" smtClean="0">
                <a:latin typeface="Calibri" panose="020F0502020204030204" pitchFamily="34" charset="0"/>
              </a:rPr>
              <a:t>the enrichment of the country.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6462-A666-4A36-A2AC-732EB029069A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8958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</a:t>
            </a:r>
            <a:r>
              <a:rPr lang="en-GB" baseline="0" dirty="0" smtClean="0"/>
              <a:t> the ICT sector the problem is even bigger, because this is a very fast evolving sector.</a:t>
            </a:r>
          </a:p>
          <a:p>
            <a:endParaRPr lang="en-GB" baseline="0" dirty="0" smtClean="0"/>
          </a:p>
          <a:p>
            <a:r>
              <a:rPr lang="en-GB" baseline="0" dirty="0" smtClean="0"/>
              <a:t>Only in Portugal an estimation of 15.000 vacancies are foreseen, while in all Europe a shortage of 900.000 ICT professional are expected in 2020, as already mentioned during this seminar.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6462-A666-4A36-A2AC-732EB029069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654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And finally, together with CBT</a:t>
            </a:r>
            <a:r>
              <a:rPr lang="en-GB" baseline="0" dirty="0" smtClean="0"/>
              <a:t> and EAEC, in the scope of Horizon 2020 program we’ve just submitted the ICT4Market project to the Fast Track for Innovation call, in which we deposit great expectations.</a:t>
            </a:r>
          </a:p>
          <a:p>
            <a:r>
              <a:rPr lang="en-GB" baseline="0" dirty="0" smtClean="0"/>
              <a:t>Ricardo can explain a bit more what are the details of the project.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6462-A666-4A36-A2AC-732EB029069A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5176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 different recent studies about Industry 4.0 states that a huge change in the skills needs will happen in the short term, increasing even more the mentioned challenge.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6462-A666-4A36-A2AC-732EB029069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816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But this is not new!</a:t>
            </a:r>
          </a:p>
          <a:p>
            <a:r>
              <a:rPr lang="en-GB" dirty="0" smtClean="0"/>
              <a:t>In 2004 the German companies were already facing this challenge in Portugal… and created ATEC.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6462-A666-4A36-A2AC-732EB029069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4710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Since than, ATEC was able to…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6462-A666-4A36-A2AC-732EB029069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5683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And</a:t>
            </a:r>
            <a:r>
              <a:rPr lang="en-GB" baseline="0" dirty="0" smtClean="0"/>
              <a:t> now also in Mozambique?!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6462-A666-4A36-A2AC-732EB029069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3109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ATEC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develops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initial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vocational</a:t>
            </a:r>
            <a:r>
              <a:rPr lang="pt-PT" baseline="0" dirty="0" smtClean="0"/>
              <a:t> training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continuous</a:t>
            </a:r>
            <a:r>
              <a:rPr lang="pt-PT" baseline="0" dirty="0" smtClean="0"/>
              <a:t> training for </a:t>
            </a:r>
            <a:r>
              <a:rPr lang="pt-PT" baseline="0" dirty="0" err="1" smtClean="0"/>
              <a:t>companies</a:t>
            </a:r>
            <a:r>
              <a:rPr lang="pt-PT" baseline="0" dirty="0" smtClean="0"/>
              <a:t>.</a:t>
            </a:r>
            <a:endParaRPr lang="pt-PT" dirty="0" smtClean="0"/>
          </a:p>
          <a:p>
            <a:r>
              <a:rPr lang="pt-PT" dirty="0" err="1" smtClean="0"/>
              <a:t>This</a:t>
            </a:r>
            <a:r>
              <a:rPr lang="pt-PT" dirty="0" smtClean="0"/>
              <a:t> </a:t>
            </a:r>
            <a:r>
              <a:rPr lang="pt-PT" dirty="0" err="1" smtClean="0"/>
              <a:t>gives</a:t>
            </a:r>
            <a:r>
              <a:rPr lang="pt-PT" dirty="0" smtClean="0"/>
              <a:t> </a:t>
            </a:r>
            <a:r>
              <a:rPr lang="pt-PT" dirty="0" err="1" smtClean="0"/>
              <a:t>us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ability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being</a:t>
            </a:r>
            <a:r>
              <a:rPr lang="pt-PT" dirty="0" smtClean="0"/>
              <a:t> in </a:t>
            </a:r>
            <a:r>
              <a:rPr lang="pt-PT" dirty="0" err="1" smtClean="0"/>
              <a:t>close</a:t>
            </a:r>
            <a:r>
              <a:rPr lang="pt-PT" dirty="0" smtClean="0"/>
              <a:t> </a:t>
            </a:r>
            <a:r>
              <a:rPr lang="pt-PT" dirty="0" err="1" smtClean="0"/>
              <a:t>connection</a:t>
            </a:r>
            <a:r>
              <a:rPr lang="pt-PT" dirty="0" smtClean="0"/>
              <a:t> </a:t>
            </a:r>
            <a:r>
              <a:rPr lang="pt-PT" dirty="0" err="1" smtClean="0"/>
              <a:t>with</a:t>
            </a:r>
            <a:r>
              <a:rPr lang="pt-PT" dirty="0" smtClean="0"/>
              <a:t> </a:t>
            </a:r>
            <a:r>
              <a:rPr lang="pt-PT" dirty="0" err="1" smtClean="0"/>
              <a:t>both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Companies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Educational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Training </a:t>
            </a:r>
            <a:r>
              <a:rPr lang="pt-PT" baseline="0" dirty="0" err="1" smtClean="0"/>
              <a:t>System</a:t>
            </a:r>
            <a:r>
              <a:rPr lang="pt-PT" baseline="0" dirty="0" smtClean="0"/>
              <a:t>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6462-A666-4A36-A2AC-732EB029069A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35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6462-A666-4A36-A2AC-732EB029069A}" type="slidenum">
              <a:rPr lang="de-DE" smtClean="0">
                <a:solidFill>
                  <a:prstClr val="black"/>
                </a:solidFill>
              </a:rPr>
              <a:pPr/>
              <a:t>11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92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Horizontal</a:t>
            </a:r>
            <a:r>
              <a:rPr lang="en-GB" baseline="0" dirty="0" smtClean="0"/>
              <a:t> (not sectorial) technical offer with big advantages in what concerns to common challenges, different approaches, wider range of solutions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6462-A666-4A36-A2AC-732EB029069A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6680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EC slide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73577" y="3184004"/>
            <a:ext cx="9786220" cy="7493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sz="3200" b="1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TÍTULO APRESENTAÇÃO </a:t>
            </a:r>
            <a:br>
              <a:rPr lang="en-US" noProof="0" dirty="0" smtClean="0"/>
            </a:br>
            <a:endParaRPr lang="de-DE" noProof="0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273577" y="3911320"/>
            <a:ext cx="9786220" cy="530225"/>
          </a:xfrm>
        </p:spPr>
        <p:txBody>
          <a:bodyPr anchor="b"/>
          <a:lstStyle>
            <a:lvl1pPr marL="0" marR="0" indent="0" algn="ctr" defTabSz="914400" rtl="0" eaLnBrk="1" fontAlgn="base" latinLnBrk="0" hangingPunct="1">
              <a:lnSpc>
                <a:spcPct val="10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200" b="0" i="0" u="none" strike="noStrike" baseline="0" smtClean="0"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u="none" strike="noStrike" baseline="0" dirty="0" smtClean="0">
                <a:solidFill>
                  <a:srgbClr val="33434C"/>
                </a:solidFill>
                <a:latin typeface="+mn-lt"/>
              </a:rPr>
              <a:t>                         Calibri Headings 32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" y="11113"/>
            <a:ext cx="12186872" cy="1164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375" y="286859"/>
            <a:ext cx="2340000" cy="613052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" y="6416675"/>
            <a:ext cx="12186872" cy="343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4440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EC  Sli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80142" y="922403"/>
            <a:ext cx="11396101" cy="549586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400">
                <a:solidFill>
                  <a:srgbClr val="000000"/>
                </a:solidFill>
                <a:latin typeface="+mn-lt"/>
              </a:defRPr>
            </a:lvl1pPr>
            <a:lvl2pPr>
              <a:lnSpc>
                <a:spcPct val="150000"/>
              </a:lnSpc>
              <a:defRPr sz="2200">
                <a:solidFill>
                  <a:srgbClr val="000000"/>
                </a:solidFill>
                <a:latin typeface="+mn-lt"/>
              </a:defRPr>
            </a:lvl2pPr>
            <a:lvl3pPr>
              <a:lnSpc>
                <a:spcPct val="150000"/>
              </a:lnSpc>
              <a:defRPr sz="1800" baseline="0">
                <a:solidFill>
                  <a:srgbClr val="000000"/>
                </a:solidFill>
                <a:latin typeface="+mn-lt"/>
              </a:defRPr>
            </a:lvl3pPr>
            <a:lvl4pPr>
              <a:defRPr sz="2100">
                <a:solidFill>
                  <a:srgbClr val="000000"/>
                </a:solidFill>
                <a:latin typeface="+mn-lt"/>
              </a:defRPr>
            </a:lvl4pPr>
            <a:lvl5pPr>
              <a:defRPr sz="2100">
                <a:solidFill>
                  <a:srgbClr val="000000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Calibri Body 24 (</a:t>
            </a:r>
            <a:r>
              <a:rPr lang="en-US" dirty="0" err="1" smtClean="0"/>
              <a:t>espaço</a:t>
            </a:r>
            <a:r>
              <a:rPr lang="en-US" dirty="0" smtClean="0"/>
              <a:t> entre </a:t>
            </a:r>
            <a:r>
              <a:rPr lang="en-US" dirty="0" err="1" smtClean="0"/>
              <a:t>linhas</a:t>
            </a:r>
            <a:r>
              <a:rPr lang="en-US" dirty="0" smtClean="0"/>
              <a:t> 1.5)</a:t>
            </a:r>
          </a:p>
          <a:p>
            <a:pPr lvl="1"/>
            <a:r>
              <a:rPr lang="en-US" dirty="0" smtClean="0"/>
              <a:t>Calibri Body 22</a:t>
            </a:r>
          </a:p>
          <a:p>
            <a:pPr lvl="2"/>
            <a:r>
              <a:rPr lang="en-US" dirty="0" smtClean="0"/>
              <a:t>Calibri Body 18</a:t>
            </a:r>
          </a:p>
        </p:txBody>
      </p:sp>
      <p:sp>
        <p:nvSpPr>
          <p:cNvPr id="12" name="Rectangle 2"/>
          <p:cNvSpPr txBox="1">
            <a:spLocks noChangeArrowheads="1"/>
          </p:cNvSpPr>
          <p:nvPr userDrawn="1"/>
        </p:nvSpPr>
        <p:spPr bwMode="auto">
          <a:xfrm>
            <a:off x="580142" y="306535"/>
            <a:ext cx="978622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103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80142" y="328062"/>
            <a:ext cx="9786220" cy="575226"/>
          </a:xfrm>
        </p:spPr>
        <p:txBody>
          <a:bodyPr/>
          <a:lstStyle>
            <a:lvl1pPr>
              <a:defRPr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Calibri Headings 28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48091249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35197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0142" y="246732"/>
            <a:ext cx="9786220" cy="65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Calibri </a:t>
            </a:r>
            <a:r>
              <a:rPr lang="de-DE" dirty="0" err="1" smtClean="0"/>
              <a:t>Headings</a:t>
            </a:r>
            <a:r>
              <a:rPr lang="de-DE" dirty="0" smtClean="0"/>
              <a:t> 28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0142" y="903288"/>
            <a:ext cx="11361671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3343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Calibri Body 24</a:t>
            </a:r>
          </a:p>
          <a:p>
            <a:pPr marL="266700" marR="0" lvl="1" indent="-265113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/>
            </a:pPr>
            <a:r>
              <a:rPr kumimoji="0" lang="de-DE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33434C"/>
                </a:solidFill>
                <a:effectLst/>
                <a:uLnTx/>
                <a:uFillTx/>
                <a:latin typeface="+mn-lt"/>
              </a:rPr>
              <a:t>Calibri Body  20</a:t>
            </a:r>
          </a:p>
          <a:p>
            <a:pPr marL="533400" marR="0" lvl="2" indent="-265113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/>
            </a:pPr>
            <a:r>
              <a:rPr kumimoji="0" lang="de-DE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33434C"/>
                </a:solidFill>
                <a:effectLst/>
                <a:uLnTx/>
                <a:uFillTx/>
                <a:latin typeface="+mn-lt"/>
              </a:rPr>
              <a:t>Calibri Body 18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888" y="260350"/>
            <a:ext cx="1440000" cy="37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6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0" r:id="rId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03000"/>
        </a:lnSpc>
        <a:spcBef>
          <a:spcPct val="0"/>
        </a:spcBef>
        <a:buNone/>
        <a:defRPr sz="2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base" latinLnBrk="0" hangingPunct="1">
        <a:lnSpc>
          <a:spcPct val="150000"/>
        </a:lnSpc>
        <a:spcBef>
          <a:spcPct val="50000"/>
        </a:spcBef>
        <a:spcAft>
          <a:spcPct val="0"/>
        </a:spcAft>
        <a:buClrTx/>
        <a:buSzTx/>
        <a:buFontTx/>
        <a:buNone/>
        <a:tabLst/>
        <a:defRPr sz="2400" kern="1200" baseline="0">
          <a:solidFill>
            <a:schemeClr val="tx1"/>
          </a:solidFill>
          <a:latin typeface="Futura Bk BT" panose="020B0502020204020303" pitchFamily="34" charset="0"/>
          <a:ea typeface="+mn-ea"/>
          <a:cs typeface="Arial" panose="020B0604020202020204" pitchFamily="34" charset="0"/>
        </a:defRPr>
      </a:lvl1pPr>
      <a:lvl2pPr marL="266700" marR="0" indent="-265113" algn="l" defTabSz="914400" rtl="0" eaLnBrk="1" fontAlgn="base" latinLnBrk="0" hangingPunct="1">
        <a:lnSpc>
          <a:spcPct val="150000"/>
        </a:lnSpc>
        <a:spcBef>
          <a:spcPct val="50000"/>
        </a:spcBef>
        <a:spcAft>
          <a:spcPct val="0"/>
        </a:spcAft>
        <a:buClrTx/>
        <a:buSzTx/>
        <a:buFont typeface="VW Headline OT-Book" pitchFamily="34" charset="0"/>
        <a:buChar char="–"/>
        <a:tabLst/>
        <a:defRPr sz="5400" kern="1200">
          <a:solidFill>
            <a:schemeClr val="tx1"/>
          </a:solidFill>
          <a:latin typeface="Futura Bk BT" panose="020B0502020204020303" pitchFamily="34" charset="0"/>
          <a:ea typeface="+mn-ea"/>
          <a:cs typeface="Arial" panose="020B0604020202020204" pitchFamily="34" charset="0"/>
        </a:defRPr>
      </a:lvl2pPr>
      <a:lvl3pPr marL="533400" marR="0" indent="-265113" algn="l" defTabSz="914400" rtl="0" eaLnBrk="1" fontAlgn="base" latinLnBrk="0" hangingPunct="1">
        <a:lnSpc>
          <a:spcPct val="150000"/>
        </a:lnSpc>
        <a:spcBef>
          <a:spcPct val="50000"/>
        </a:spcBef>
        <a:spcAft>
          <a:spcPct val="0"/>
        </a:spcAft>
        <a:buClrTx/>
        <a:buSzTx/>
        <a:buFont typeface="VW Headline OT-Book" pitchFamily="34" charset="0"/>
        <a:buChar char="–"/>
        <a:tabLst/>
        <a:defRPr sz="1800" kern="1200" baseline="0">
          <a:solidFill>
            <a:schemeClr val="tx1"/>
          </a:solidFill>
          <a:latin typeface="Futura Bk BT" panose="020B0502020204020303" pitchFamily="34" charset="0"/>
          <a:ea typeface="+mn-ea"/>
          <a:cs typeface="+mn-cs"/>
        </a:defRPr>
      </a:lvl3pPr>
      <a:lvl4pPr marL="784225" marR="0" indent="-249238" algn="l" defTabSz="914400" rtl="0" eaLnBrk="1" fontAlgn="base" latinLnBrk="0" hangingPunct="1">
        <a:lnSpc>
          <a:spcPct val="103000"/>
        </a:lnSpc>
        <a:spcBef>
          <a:spcPct val="50000"/>
        </a:spcBef>
        <a:spcAft>
          <a:spcPct val="0"/>
        </a:spcAft>
        <a:buClrTx/>
        <a:buSzTx/>
        <a:buFont typeface="VW Headline OT-Book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47750" marR="0" indent="-261938" algn="l" defTabSz="914400" rtl="0" eaLnBrk="1" fontAlgn="base" latinLnBrk="0" hangingPunct="1">
        <a:lnSpc>
          <a:spcPct val="103000"/>
        </a:lnSpc>
        <a:spcBef>
          <a:spcPct val="50000"/>
        </a:spcBef>
        <a:spcAft>
          <a:spcPct val="0"/>
        </a:spcAft>
        <a:buClrTx/>
        <a:buSzTx/>
        <a:buFont typeface="VW Headline OT-Book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572" userDrawn="1">
          <p15:clr>
            <a:srgbClr val="F26B43"/>
          </p15:clr>
        </p15:guide>
        <p15:guide id="2" pos="369" userDrawn="1">
          <p15:clr>
            <a:srgbClr val="F26B43"/>
          </p15:clr>
        </p15:guide>
        <p15:guide id="3" orient="horz" pos="164" userDrawn="1">
          <p15:clr>
            <a:srgbClr val="F26B43"/>
          </p15:clr>
        </p15:guide>
        <p15:guide id="4" orient="horz" pos="4042" userDrawn="1">
          <p15:clr>
            <a:srgbClr val="F26B43"/>
          </p15:clr>
        </p15:guide>
        <p15:guide id="5" pos="6538" userDrawn="1">
          <p15:clr>
            <a:srgbClr val="F26B43"/>
          </p15:clr>
        </p15:guide>
        <p15:guide id="6" pos="751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6.jpeg"/><Relationship Id="rId20" Type="http://schemas.openxmlformats.org/officeDocument/2006/relationships/image" Target="../media/image67.jpeg"/><Relationship Id="rId21" Type="http://schemas.openxmlformats.org/officeDocument/2006/relationships/image" Target="../media/image68.png"/><Relationship Id="rId10" Type="http://schemas.openxmlformats.org/officeDocument/2006/relationships/image" Target="../media/image57.png"/><Relationship Id="rId11" Type="http://schemas.openxmlformats.org/officeDocument/2006/relationships/image" Target="../media/image58.jpeg"/><Relationship Id="rId12" Type="http://schemas.openxmlformats.org/officeDocument/2006/relationships/image" Target="../media/image59.jpeg"/><Relationship Id="rId13" Type="http://schemas.openxmlformats.org/officeDocument/2006/relationships/image" Target="../media/image60.jpg"/><Relationship Id="rId14" Type="http://schemas.openxmlformats.org/officeDocument/2006/relationships/image" Target="../media/image61.jpg"/><Relationship Id="rId15" Type="http://schemas.openxmlformats.org/officeDocument/2006/relationships/image" Target="../media/image62.jpeg"/><Relationship Id="rId16" Type="http://schemas.openxmlformats.org/officeDocument/2006/relationships/image" Target="../media/image63.jpg"/><Relationship Id="rId17" Type="http://schemas.openxmlformats.org/officeDocument/2006/relationships/image" Target="../media/image64.png"/><Relationship Id="rId18" Type="http://schemas.openxmlformats.org/officeDocument/2006/relationships/image" Target="../media/image65.jpg"/><Relationship Id="rId19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jpeg"/><Relationship Id="rId5" Type="http://schemas.openxmlformats.org/officeDocument/2006/relationships/image" Target="../media/image71.jpeg"/><Relationship Id="rId6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tec.pt/" TargetMode="External"/><Relationship Id="rId3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0" t="8177" b="15523"/>
          <a:stretch/>
        </p:blipFill>
        <p:spPr>
          <a:xfrm>
            <a:off x="-1" y="-12700"/>
            <a:ext cx="12197527" cy="68775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06422" y="0"/>
            <a:ext cx="3080816" cy="1402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3" y="2300504"/>
            <a:ext cx="5832475" cy="1941296"/>
          </a:xfrm>
        </p:spPr>
        <p:txBody>
          <a:bodyPr/>
          <a:lstStyle/>
          <a:p>
            <a:pPr algn="r"/>
            <a:r>
              <a:rPr lang="pt-PT" sz="4000" dirty="0" smtClean="0">
                <a:solidFill>
                  <a:schemeClr val="bg1"/>
                </a:solidFill>
              </a:rPr>
              <a:t>ATEC </a:t>
            </a:r>
            <a:r>
              <a:rPr lang="pt-PT" sz="4000" dirty="0" smtClean="0">
                <a:solidFill>
                  <a:srgbClr val="00B0F0"/>
                </a:solidFill>
              </a:rPr>
              <a:t>/ </a:t>
            </a:r>
            <a:r>
              <a:rPr lang="pt-PT" sz="4000" dirty="0" smtClean="0">
                <a:solidFill>
                  <a:schemeClr val="bg1"/>
                </a:solidFill>
              </a:rPr>
              <a:t>a </a:t>
            </a:r>
            <a:r>
              <a:rPr lang="pt-PT" sz="4000" dirty="0" err="1">
                <a:solidFill>
                  <a:schemeClr val="bg1"/>
                </a:solidFill>
              </a:rPr>
              <a:t>successful</a:t>
            </a:r>
            <a:r>
              <a:rPr lang="pt-PT" sz="4000" dirty="0">
                <a:solidFill>
                  <a:schemeClr val="bg1"/>
                </a:solidFill>
              </a:rPr>
              <a:t> training </a:t>
            </a:r>
            <a:r>
              <a:rPr lang="pt-PT" sz="4000" dirty="0" err="1">
                <a:solidFill>
                  <a:schemeClr val="bg1"/>
                </a:solidFill>
              </a:rPr>
              <a:t>approach</a:t>
            </a:r>
            <a:r>
              <a:rPr lang="pt-PT" sz="4000" dirty="0">
                <a:solidFill>
                  <a:schemeClr val="bg1"/>
                </a:solidFill>
              </a:rPr>
              <a:t> in </a:t>
            </a:r>
            <a:r>
              <a:rPr lang="pt-PT" sz="4000" dirty="0" err="1">
                <a:solidFill>
                  <a:schemeClr val="bg1"/>
                </a:solidFill>
              </a:rPr>
              <a:t>Lisbon</a:t>
            </a:r>
            <a:r>
              <a:rPr lang="pt-PT" sz="4000" dirty="0">
                <a:solidFill>
                  <a:schemeClr val="bg1"/>
                </a:solidFill>
              </a:rPr>
              <a:t> </a:t>
            </a:r>
            <a:r>
              <a:rPr lang="pt-PT" sz="4000" dirty="0" err="1">
                <a:solidFill>
                  <a:schemeClr val="bg1"/>
                </a:solidFill>
              </a:rPr>
              <a:t>region</a:t>
            </a:r>
            <a:r>
              <a:rPr lang="pt-PT" sz="4000" dirty="0">
                <a:solidFill>
                  <a:schemeClr val="bg1"/>
                </a:solidFill>
              </a:rPr>
              <a:t> </a:t>
            </a:r>
            <a:r>
              <a:rPr lang="pt-PT" sz="4000" dirty="0" err="1">
                <a:solidFill>
                  <a:schemeClr val="bg1"/>
                </a:solidFill>
              </a:rPr>
              <a:t>and</a:t>
            </a:r>
            <a:r>
              <a:rPr lang="pt-PT" sz="4000" dirty="0">
                <a:solidFill>
                  <a:schemeClr val="bg1"/>
                </a:solidFill>
              </a:rPr>
              <a:t> Portugal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257" y="137786"/>
            <a:ext cx="2797308" cy="1089764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sz="quarter" idx="1"/>
          </p:nvPr>
        </p:nvSpPr>
        <p:spPr>
          <a:xfrm>
            <a:off x="585789" y="6259512"/>
            <a:ext cx="11341100" cy="530225"/>
          </a:xfrm>
        </p:spPr>
        <p:txBody>
          <a:bodyPr/>
          <a:lstStyle/>
          <a:p>
            <a:pPr algn="l"/>
            <a:r>
              <a:rPr lang="pt-PT" sz="2000" dirty="0" smtClean="0">
                <a:solidFill>
                  <a:schemeClr val="bg1"/>
                </a:solidFill>
              </a:rPr>
              <a:t>									</a:t>
            </a:r>
            <a:r>
              <a:rPr lang="pt-PT" sz="2000" dirty="0" err="1" smtClean="0">
                <a:solidFill>
                  <a:schemeClr val="bg1"/>
                </a:solidFill>
              </a:rPr>
              <a:t>Lisbon</a:t>
            </a:r>
            <a:r>
              <a:rPr lang="pt-PT" sz="2000" dirty="0" smtClean="0">
                <a:solidFill>
                  <a:schemeClr val="bg1"/>
                </a:solidFill>
              </a:rPr>
              <a:t> </a:t>
            </a:r>
            <a:r>
              <a:rPr lang="pt-PT" sz="2000" dirty="0" err="1" smtClean="0">
                <a:solidFill>
                  <a:schemeClr val="bg1"/>
                </a:solidFill>
              </a:rPr>
              <a:t>Tech</a:t>
            </a:r>
            <a:r>
              <a:rPr lang="pt-PT" sz="2000" dirty="0" smtClean="0">
                <a:solidFill>
                  <a:schemeClr val="bg1"/>
                </a:solidFill>
              </a:rPr>
              <a:t> </a:t>
            </a:r>
            <a:r>
              <a:rPr lang="pt-PT" sz="2000" dirty="0" err="1" smtClean="0">
                <a:solidFill>
                  <a:schemeClr val="bg1"/>
                </a:solidFill>
              </a:rPr>
              <a:t>Week</a:t>
            </a:r>
            <a:r>
              <a:rPr lang="pt-PT" sz="2000" dirty="0" smtClean="0">
                <a:solidFill>
                  <a:schemeClr val="bg1"/>
                </a:solidFill>
              </a:rPr>
              <a:t> 22.06.2016</a:t>
            </a:r>
            <a:endParaRPr lang="pt-P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72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rgbClr val="00B0F0"/>
                </a:solidFill>
              </a:rPr>
              <a:t>/ ATEC </a:t>
            </a:r>
            <a:r>
              <a:rPr lang="en-GB" dirty="0">
                <a:latin typeface="Calibri" panose="020F0502020204030204" pitchFamily="34" charset="0"/>
              </a:rPr>
              <a:t>| </a:t>
            </a:r>
            <a:r>
              <a:rPr lang="en-US" dirty="0">
                <a:latin typeface="Calibri" panose="020F0502020204030204" pitchFamily="34" charset="0"/>
              </a:rPr>
              <a:t>Business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052" y="3550543"/>
            <a:ext cx="5244975" cy="2794848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 bwMode="auto">
          <a:xfrm>
            <a:off x="580142" y="6416675"/>
            <a:ext cx="11346747" cy="44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66700" marR="0" indent="-265113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2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33400" marR="0" indent="-265113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84225" marR="0" indent="-2492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047750" marR="0" indent="-2619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400" dirty="0" err="1" smtClean="0"/>
              <a:t>Lisbon</a:t>
            </a:r>
            <a:r>
              <a:rPr lang="pt-PT" sz="1400" dirty="0" smtClean="0"/>
              <a:t> </a:t>
            </a:r>
            <a:r>
              <a:rPr lang="pt-PT" sz="1400" dirty="0" err="1" smtClean="0"/>
              <a:t>Tech</a:t>
            </a:r>
            <a:r>
              <a:rPr lang="pt-PT" sz="1400" dirty="0" smtClean="0"/>
              <a:t> </a:t>
            </a:r>
            <a:r>
              <a:rPr lang="pt-PT" sz="1400" dirty="0" err="1" smtClean="0"/>
              <a:t>Week</a:t>
            </a:r>
            <a:r>
              <a:rPr lang="pt-PT" sz="1400" dirty="0" smtClean="0"/>
              <a:t> 22.06.2016 </a:t>
            </a:r>
            <a:r>
              <a:rPr lang="pt-PT" sz="1400" b="1" dirty="0" smtClean="0">
                <a:solidFill>
                  <a:srgbClr val="00B0F0"/>
                </a:solidFill>
              </a:rPr>
              <a:t>/</a:t>
            </a:r>
            <a:r>
              <a:rPr lang="pt-PT" sz="1400" dirty="0" smtClean="0"/>
              <a:t> </a:t>
            </a:r>
            <a:r>
              <a:rPr lang="pt-PT" sz="1400" b="1" dirty="0" smtClean="0">
                <a:solidFill>
                  <a:srgbClr val="00B0F0"/>
                </a:solidFill>
              </a:rPr>
              <a:t>www.atec.pt</a:t>
            </a:r>
            <a:endParaRPr lang="pt-PT" sz="1400" b="1" dirty="0">
              <a:solidFill>
                <a:srgbClr val="00B0F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006"/>
          <a:stretch/>
        </p:blipFill>
        <p:spPr>
          <a:xfrm>
            <a:off x="6363175" y="3553274"/>
            <a:ext cx="5242499" cy="279484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363175" y="923123"/>
            <a:ext cx="5239863" cy="26574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b="1" dirty="0" err="1" smtClean="0"/>
              <a:t>Continuous</a:t>
            </a:r>
            <a:r>
              <a:rPr lang="pt-PT" sz="4800" b="1" dirty="0" smtClean="0"/>
              <a:t> Training</a:t>
            </a:r>
          </a:p>
          <a:p>
            <a:pPr algn="ctr"/>
            <a:r>
              <a:rPr lang="pt-PT" sz="3200" b="1" dirty="0" smtClean="0"/>
              <a:t>(for </a:t>
            </a:r>
            <a:r>
              <a:rPr lang="pt-PT" sz="3200" b="1" dirty="0" err="1" smtClean="0"/>
              <a:t>the</a:t>
            </a:r>
            <a:r>
              <a:rPr lang="pt-PT" sz="3200" b="1" dirty="0" smtClean="0"/>
              <a:t> </a:t>
            </a:r>
            <a:r>
              <a:rPr lang="pt-PT" sz="3200" b="1" dirty="0" err="1" smtClean="0"/>
              <a:t>market</a:t>
            </a:r>
            <a:r>
              <a:rPr lang="pt-PT" sz="3200" b="1" dirty="0" smtClean="0"/>
              <a:t>)</a:t>
            </a:r>
            <a:endParaRPr lang="pt-PT" sz="4800" b="1" dirty="0"/>
          </a:p>
        </p:txBody>
      </p:sp>
      <p:sp>
        <p:nvSpPr>
          <p:cNvPr id="12" name="Rectangle 11"/>
          <p:cNvSpPr/>
          <p:nvPr/>
        </p:nvSpPr>
        <p:spPr>
          <a:xfrm>
            <a:off x="647164" y="934041"/>
            <a:ext cx="5239863" cy="26574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b="1" dirty="0" err="1" smtClean="0"/>
              <a:t>Vocational</a:t>
            </a:r>
            <a:r>
              <a:rPr lang="pt-PT" sz="4800" b="1" dirty="0" smtClean="0"/>
              <a:t> Training</a:t>
            </a:r>
            <a:endParaRPr lang="pt-PT" sz="4800" b="1" dirty="0"/>
          </a:p>
        </p:txBody>
      </p:sp>
    </p:spTree>
    <p:extLst>
      <p:ext uri="{BB962C8B-B14F-4D97-AF65-F5344CB8AC3E}">
        <p14:creationId xmlns:p14="http://schemas.microsoft.com/office/powerpoint/2010/main" val="3743578350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00B0F0"/>
                </a:solidFill>
              </a:rPr>
              <a:t>/ ATEC</a:t>
            </a:r>
            <a:r>
              <a:rPr lang="en-GB" sz="2400" dirty="0" smtClean="0">
                <a:solidFill>
                  <a:srgbClr val="00B0F0"/>
                </a:solidFill>
              </a:rPr>
              <a:t> </a:t>
            </a:r>
            <a:r>
              <a:rPr lang="en-GB" dirty="0">
                <a:latin typeface="Calibri" panose="020F0502020204030204" pitchFamily="34" charset="0"/>
              </a:rPr>
              <a:t>| </a:t>
            </a:r>
            <a:r>
              <a:rPr lang="en-US" dirty="0">
                <a:latin typeface="Calibri" panose="020F0502020204030204" pitchFamily="34" charset="0"/>
              </a:rPr>
              <a:t>Business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328470" y="517730"/>
            <a:ext cx="5354892" cy="5879805"/>
            <a:chOff x="598201" y="251305"/>
            <a:chExt cx="5143190" cy="5417256"/>
          </a:xfrm>
        </p:grpSpPr>
        <p:sp>
          <p:nvSpPr>
            <p:cNvPr id="9" name="Freeform 8"/>
            <p:cNvSpPr/>
            <p:nvPr/>
          </p:nvSpPr>
          <p:spPr>
            <a:xfrm>
              <a:off x="598201" y="251305"/>
              <a:ext cx="5143190" cy="5417256"/>
            </a:xfrm>
            <a:custGeom>
              <a:avLst/>
              <a:gdLst>
                <a:gd name="connsiteX0" fmla="*/ 0 w 5143190"/>
                <a:gd name="connsiteY0" fmla="*/ 514319 h 5417256"/>
                <a:gd name="connsiteX1" fmla="*/ 514319 w 5143190"/>
                <a:gd name="connsiteY1" fmla="*/ 0 h 5417256"/>
                <a:gd name="connsiteX2" fmla="*/ 4628871 w 5143190"/>
                <a:gd name="connsiteY2" fmla="*/ 0 h 5417256"/>
                <a:gd name="connsiteX3" fmla="*/ 5143190 w 5143190"/>
                <a:gd name="connsiteY3" fmla="*/ 514319 h 5417256"/>
                <a:gd name="connsiteX4" fmla="*/ 5143190 w 5143190"/>
                <a:gd name="connsiteY4" fmla="*/ 4902937 h 5417256"/>
                <a:gd name="connsiteX5" fmla="*/ 4628871 w 5143190"/>
                <a:gd name="connsiteY5" fmla="*/ 5417256 h 5417256"/>
                <a:gd name="connsiteX6" fmla="*/ 514319 w 5143190"/>
                <a:gd name="connsiteY6" fmla="*/ 5417256 h 5417256"/>
                <a:gd name="connsiteX7" fmla="*/ 0 w 5143190"/>
                <a:gd name="connsiteY7" fmla="*/ 4902937 h 5417256"/>
                <a:gd name="connsiteX8" fmla="*/ 0 w 5143190"/>
                <a:gd name="connsiteY8" fmla="*/ 514319 h 541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3190" h="5417256">
                  <a:moveTo>
                    <a:pt x="0" y="514319"/>
                  </a:moveTo>
                  <a:cubicBezTo>
                    <a:pt x="0" y="230268"/>
                    <a:pt x="230268" y="0"/>
                    <a:pt x="514319" y="0"/>
                  </a:cubicBezTo>
                  <a:lnTo>
                    <a:pt x="4628871" y="0"/>
                  </a:lnTo>
                  <a:cubicBezTo>
                    <a:pt x="4912922" y="0"/>
                    <a:pt x="5143190" y="230268"/>
                    <a:pt x="5143190" y="514319"/>
                  </a:cubicBezTo>
                  <a:lnTo>
                    <a:pt x="5143190" y="4902937"/>
                  </a:lnTo>
                  <a:cubicBezTo>
                    <a:pt x="5143190" y="5186988"/>
                    <a:pt x="4912922" y="5417256"/>
                    <a:pt x="4628871" y="5417256"/>
                  </a:cubicBezTo>
                  <a:lnTo>
                    <a:pt x="514319" y="5417256"/>
                  </a:lnTo>
                  <a:cubicBezTo>
                    <a:pt x="230268" y="5417256"/>
                    <a:pt x="0" y="5186988"/>
                    <a:pt x="0" y="4902937"/>
                  </a:cubicBezTo>
                  <a:lnTo>
                    <a:pt x="0" y="514319"/>
                  </a:lnTo>
                  <a:close/>
                </a:path>
              </a:pathLst>
            </a:custGeom>
            <a:noFill/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394448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 smtClean="0">
                  <a:latin typeface="Calibri" panose="020F0502020204030204" pitchFamily="34" charset="0"/>
                </a:rPr>
                <a:t>Vocational Training in </a:t>
              </a:r>
              <a:endParaRPr lang="en-US" sz="3200" b="1" dirty="0">
                <a:latin typeface="Calibri" panose="020F0502020204030204" pitchFamily="34" charset="0"/>
              </a:endParaRPr>
            </a:p>
            <a:p>
              <a:pPr lvl="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>
                  <a:latin typeface="Calibri" panose="020F0502020204030204" pitchFamily="34" charset="0"/>
                </a:rPr>
                <a:t>            partnership with</a:t>
              </a:r>
              <a:r>
                <a:rPr lang="en-US" sz="2800" kern="1200" noProof="0" dirty="0" smtClean="0">
                  <a:latin typeface="Calibri" panose="020F0502020204030204" pitchFamily="34" charset="0"/>
                </a:rPr>
                <a:t>: </a:t>
              </a:r>
              <a:endParaRPr lang="en-US" sz="2800" kern="1200" noProof="0" dirty="0">
                <a:latin typeface="Calibri" panose="020F050202020403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112520" y="1880987"/>
              <a:ext cx="4114552" cy="862367"/>
            </a:xfrm>
            <a:custGeom>
              <a:avLst/>
              <a:gdLst>
                <a:gd name="connsiteX0" fmla="*/ 0 w 4114552"/>
                <a:gd name="connsiteY0" fmla="*/ 106427 h 1064273"/>
                <a:gd name="connsiteX1" fmla="*/ 106427 w 4114552"/>
                <a:gd name="connsiteY1" fmla="*/ 0 h 1064273"/>
                <a:gd name="connsiteX2" fmla="*/ 4008125 w 4114552"/>
                <a:gd name="connsiteY2" fmla="*/ 0 h 1064273"/>
                <a:gd name="connsiteX3" fmla="*/ 4114552 w 4114552"/>
                <a:gd name="connsiteY3" fmla="*/ 106427 h 1064273"/>
                <a:gd name="connsiteX4" fmla="*/ 4114552 w 4114552"/>
                <a:gd name="connsiteY4" fmla="*/ 957846 h 1064273"/>
                <a:gd name="connsiteX5" fmla="*/ 4008125 w 4114552"/>
                <a:gd name="connsiteY5" fmla="*/ 1064273 h 1064273"/>
                <a:gd name="connsiteX6" fmla="*/ 106427 w 4114552"/>
                <a:gd name="connsiteY6" fmla="*/ 1064273 h 1064273"/>
                <a:gd name="connsiteX7" fmla="*/ 0 w 4114552"/>
                <a:gd name="connsiteY7" fmla="*/ 957846 h 1064273"/>
                <a:gd name="connsiteX8" fmla="*/ 0 w 4114552"/>
                <a:gd name="connsiteY8" fmla="*/ 106427 h 106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552" h="1064273">
                  <a:moveTo>
                    <a:pt x="0" y="106427"/>
                  </a:moveTo>
                  <a:cubicBezTo>
                    <a:pt x="0" y="47649"/>
                    <a:pt x="47649" y="0"/>
                    <a:pt x="106427" y="0"/>
                  </a:cubicBezTo>
                  <a:lnTo>
                    <a:pt x="4008125" y="0"/>
                  </a:lnTo>
                  <a:cubicBezTo>
                    <a:pt x="4066903" y="0"/>
                    <a:pt x="4114552" y="47649"/>
                    <a:pt x="4114552" y="106427"/>
                  </a:cubicBezTo>
                  <a:lnTo>
                    <a:pt x="4114552" y="957846"/>
                  </a:lnTo>
                  <a:cubicBezTo>
                    <a:pt x="4114552" y="1016624"/>
                    <a:pt x="4066903" y="1064273"/>
                    <a:pt x="4008125" y="1064273"/>
                  </a:cubicBezTo>
                  <a:lnTo>
                    <a:pt x="106427" y="1064273"/>
                  </a:lnTo>
                  <a:cubicBezTo>
                    <a:pt x="47649" y="1064273"/>
                    <a:pt x="0" y="1016624"/>
                    <a:pt x="0" y="957846"/>
                  </a:cubicBezTo>
                  <a:lnTo>
                    <a:pt x="0" y="106427"/>
                  </a:lnTo>
                  <a:close/>
                </a:path>
              </a:pathLst>
            </a:custGeom>
            <a:solidFill>
              <a:schemeClr val="accent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97211" tIns="80701" rIns="97211" bIns="80701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 kern="12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Apprenticeship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112520" y="2815628"/>
              <a:ext cx="4114552" cy="862367"/>
            </a:xfrm>
            <a:custGeom>
              <a:avLst/>
              <a:gdLst>
                <a:gd name="connsiteX0" fmla="*/ 0 w 4114552"/>
                <a:gd name="connsiteY0" fmla="*/ 106427 h 1064273"/>
                <a:gd name="connsiteX1" fmla="*/ 106427 w 4114552"/>
                <a:gd name="connsiteY1" fmla="*/ 0 h 1064273"/>
                <a:gd name="connsiteX2" fmla="*/ 4008125 w 4114552"/>
                <a:gd name="connsiteY2" fmla="*/ 0 h 1064273"/>
                <a:gd name="connsiteX3" fmla="*/ 4114552 w 4114552"/>
                <a:gd name="connsiteY3" fmla="*/ 106427 h 1064273"/>
                <a:gd name="connsiteX4" fmla="*/ 4114552 w 4114552"/>
                <a:gd name="connsiteY4" fmla="*/ 957846 h 1064273"/>
                <a:gd name="connsiteX5" fmla="*/ 4008125 w 4114552"/>
                <a:gd name="connsiteY5" fmla="*/ 1064273 h 1064273"/>
                <a:gd name="connsiteX6" fmla="*/ 106427 w 4114552"/>
                <a:gd name="connsiteY6" fmla="*/ 1064273 h 1064273"/>
                <a:gd name="connsiteX7" fmla="*/ 0 w 4114552"/>
                <a:gd name="connsiteY7" fmla="*/ 957846 h 1064273"/>
                <a:gd name="connsiteX8" fmla="*/ 0 w 4114552"/>
                <a:gd name="connsiteY8" fmla="*/ 106427 h 106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552" h="1064273">
                  <a:moveTo>
                    <a:pt x="0" y="106427"/>
                  </a:moveTo>
                  <a:cubicBezTo>
                    <a:pt x="0" y="47649"/>
                    <a:pt x="47649" y="0"/>
                    <a:pt x="106427" y="0"/>
                  </a:cubicBezTo>
                  <a:lnTo>
                    <a:pt x="4008125" y="0"/>
                  </a:lnTo>
                  <a:cubicBezTo>
                    <a:pt x="4066903" y="0"/>
                    <a:pt x="4114552" y="47649"/>
                    <a:pt x="4114552" y="106427"/>
                  </a:cubicBezTo>
                  <a:lnTo>
                    <a:pt x="4114552" y="957846"/>
                  </a:lnTo>
                  <a:cubicBezTo>
                    <a:pt x="4114552" y="1016624"/>
                    <a:pt x="4066903" y="1064273"/>
                    <a:pt x="4008125" y="1064273"/>
                  </a:cubicBezTo>
                  <a:lnTo>
                    <a:pt x="106427" y="1064273"/>
                  </a:lnTo>
                  <a:cubicBezTo>
                    <a:pt x="47649" y="1064273"/>
                    <a:pt x="0" y="1016624"/>
                    <a:pt x="0" y="957846"/>
                  </a:cubicBezTo>
                  <a:lnTo>
                    <a:pt x="0" y="10642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80000"/>
                <a:hueOff val="89162"/>
                <a:satOff val="-5968"/>
                <a:lumOff val="548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211" tIns="80701" rIns="97211" bIns="80701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 kern="1200" dirty="0" smtClean="0">
                  <a:latin typeface="Calibri" panose="020F0502020204030204" pitchFamily="34" charset="0"/>
                </a:rPr>
                <a:t>Technological specialization</a:t>
              </a:r>
              <a:endParaRPr lang="en-US" sz="2600" b="1" dirty="0">
                <a:latin typeface="Calibri" panose="020F050202020403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112520" y="3739465"/>
              <a:ext cx="4114552" cy="862367"/>
            </a:xfrm>
            <a:custGeom>
              <a:avLst/>
              <a:gdLst>
                <a:gd name="connsiteX0" fmla="*/ 0 w 4114552"/>
                <a:gd name="connsiteY0" fmla="*/ 106427 h 1064273"/>
                <a:gd name="connsiteX1" fmla="*/ 106427 w 4114552"/>
                <a:gd name="connsiteY1" fmla="*/ 0 h 1064273"/>
                <a:gd name="connsiteX2" fmla="*/ 4008125 w 4114552"/>
                <a:gd name="connsiteY2" fmla="*/ 0 h 1064273"/>
                <a:gd name="connsiteX3" fmla="*/ 4114552 w 4114552"/>
                <a:gd name="connsiteY3" fmla="*/ 106427 h 1064273"/>
                <a:gd name="connsiteX4" fmla="*/ 4114552 w 4114552"/>
                <a:gd name="connsiteY4" fmla="*/ 957846 h 1064273"/>
                <a:gd name="connsiteX5" fmla="*/ 4008125 w 4114552"/>
                <a:gd name="connsiteY5" fmla="*/ 1064273 h 1064273"/>
                <a:gd name="connsiteX6" fmla="*/ 106427 w 4114552"/>
                <a:gd name="connsiteY6" fmla="*/ 1064273 h 1064273"/>
                <a:gd name="connsiteX7" fmla="*/ 0 w 4114552"/>
                <a:gd name="connsiteY7" fmla="*/ 957846 h 1064273"/>
                <a:gd name="connsiteX8" fmla="*/ 0 w 4114552"/>
                <a:gd name="connsiteY8" fmla="*/ 106427 h 106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552" h="1064273">
                  <a:moveTo>
                    <a:pt x="0" y="106427"/>
                  </a:moveTo>
                  <a:cubicBezTo>
                    <a:pt x="0" y="47649"/>
                    <a:pt x="47649" y="0"/>
                    <a:pt x="106427" y="0"/>
                  </a:cubicBezTo>
                  <a:lnTo>
                    <a:pt x="4008125" y="0"/>
                  </a:lnTo>
                  <a:cubicBezTo>
                    <a:pt x="4066903" y="0"/>
                    <a:pt x="4114552" y="47649"/>
                    <a:pt x="4114552" y="106427"/>
                  </a:cubicBezTo>
                  <a:lnTo>
                    <a:pt x="4114552" y="957846"/>
                  </a:lnTo>
                  <a:cubicBezTo>
                    <a:pt x="4114552" y="1016624"/>
                    <a:pt x="4066903" y="1064273"/>
                    <a:pt x="4008125" y="1064273"/>
                  </a:cubicBezTo>
                  <a:lnTo>
                    <a:pt x="106427" y="1064273"/>
                  </a:lnTo>
                  <a:cubicBezTo>
                    <a:pt x="47649" y="1064273"/>
                    <a:pt x="0" y="1016624"/>
                    <a:pt x="0" y="957846"/>
                  </a:cubicBezTo>
                  <a:lnTo>
                    <a:pt x="0" y="106427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80000"/>
                <a:hueOff val="178323"/>
                <a:satOff val="-11935"/>
                <a:lumOff val="109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211" tIns="80701" rIns="97211" bIns="80701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 kern="1200" dirty="0" smtClean="0">
                  <a:latin typeface="Calibri" panose="020F0502020204030204" pitchFamily="34" charset="0"/>
                </a:rPr>
                <a:t>Adult education and training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0695" y="1685378"/>
            <a:ext cx="1460907" cy="305126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 bwMode="auto">
          <a:xfrm>
            <a:off x="580142" y="6416675"/>
            <a:ext cx="11346747" cy="44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66700" marR="0" indent="-265113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2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33400" marR="0" indent="-265113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84225" marR="0" indent="-2492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047750" marR="0" indent="-2619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400" dirty="0" err="1" smtClean="0"/>
              <a:t>Lisbon</a:t>
            </a:r>
            <a:r>
              <a:rPr lang="pt-PT" sz="1400" dirty="0" smtClean="0"/>
              <a:t> </a:t>
            </a:r>
            <a:r>
              <a:rPr lang="pt-PT" sz="1400" dirty="0" err="1" smtClean="0"/>
              <a:t>Tech</a:t>
            </a:r>
            <a:r>
              <a:rPr lang="pt-PT" sz="1400" dirty="0" smtClean="0"/>
              <a:t> </a:t>
            </a:r>
            <a:r>
              <a:rPr lang="pt-PT" sz="1400" dirty="0" err="1" smtClean="0"/>
              <a:t>Week</a:t>
            </a:r>
            <a:r>
              <a:rPr lang="pt-PT" sz="1400" dirty="0" smtClean="0"/>
              <a:t> 22.06.2016 </a:t>
            </a:r>
            <a:r>
              <a:rPr lang="pt-PT" sz="1400" b="1" dirty="0" smtClean="0">
                <a:solidFill>
                  <a:srgbClr val="00B0F0"/>
                </a:solidFill>
              </a:rPr>
              <a:t>/</a:t>
            </a:r>
            <a:r>
              <a:rPr lang="pt-PT" sz="1400" dirty="0" smtClean="0"/>
              <a:t> </a:t>
            </a:r>
            <a:r>
              <a:rPr lang="pt-PT" sz="1400" b="1" dirty="0" smtClean="0">
                <a:solidFill>
                  <a:srgbClr val="00B0F0"/>
                </a:solidFill>
              </a:rPr>
              <a:t>www.atec.pt</a:t>
            </a:r>
            <a:endParaRPr lang="pt-PT" sz="1400" b="1" dirty="0">
              <a:solidFill>
                <a:srgbClr val="00B0F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052" y="3550543"/>
            <a:ext cx="5244975" cy="279484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47164" y="934041"/>
            <a:ext cx="5239863" cy="26574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b="1" dirty="0" err="1" smtClean="0"/>
              <a:t>Vocational</a:t>
            </a:r>
            <a:r>
              <a:rPr lang="pt-PT" sz="4800" b="1" dirty="0" smtClean="0"/>
              <a:t> Training</a:t>
            </a:r>
            <a:endParaRPr lang="pt-PT" sz="4800" b="1" dirty="0"/>
          </a:p>
        </p:txBody>
      </p:sp>
    </p:spTree>
    <p:extLst>
      <p:ext uri="{BB962C8B-B14F-4D97-AF65-F5344CB8AC3E}">
        <p14:creationId xmlns:p14="http://schemas.microsoft.com/office/powerpoint/2010/main" val="943763830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53" y="1156988"/>
            <a:ext cx="3600000" cy="2520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pt-PT" sz="4000" b="1" dirty="0" err="1" smtClean="0">
                <a:solidFill>
                  <a:srgbClr val="73B1DD">
                    <a:lumMod val="75000"/>
                  </a:srgbClr>
                </a:solidFill>
              </a:rPr>
              <a:t>Concept</a:t>
            </a:r>
            <a:endParaRPr lang="pt-PT" sz="4000" b="1" dirty="0">
              <a:solidFill>
                <a:srgbClr val="73B1DD">
                  <a:lumMod val="75000"/>
                </a:srgbClr>
              </a:solidFill>
            </a:endParaRPr>
          </a:p>
          <a:p>
            <a:pPr>
              <a:spcBef>
                <a:spcPts val="0"/>
              </a:spcBef>
            </a:pPr>
            <a:endParaRPr lang="pt-PT" sz="3200" b="1" dirty="0">
              <a:solidFill>
                <a:srgbClr val="003C65">
                  <a:lumMod val="90000"/>
                  <a:lumOff val="10000"/>
                </a:srgbClr>
              </a:solidFill>
            </a:endParaRPr>
          </a:p>
          <a:p>
            <a:pPr>
              <a:spcBef>
                <a:spcPts val="0"/>
              </a:spcBef>
            </a:pPr>
            <a:r>
              <a:rPr lang="pt-PT" sz="3200" b="1" dirty="0">
                <a:solidFill>
                  <a:srgbClr val="003C65">
                    <a:lumMod val="90000"/>
                    <a:lumOff val="10000"/>
                  </a:srgbClr>
                </a:solidFill>
              </a:rPr>
              <a:t>Dual </a:t>
            </a:r>
            <a:r>
              <a:rPr lang="pt-PT" sz="3200" b="1" dirty="0" err="1">
                <a:solidFill>
                  <a:srgbClr val="003C65">
                    <a:lumMod val="90000"/>
                    <a:lumOff val="10000"/>
                  </a:srgbClr>
                </a:solidFill>
              </a:rPr>
              <a:t>system</a:t>
            </a:r>
            <a:endParaRPr lang="pt-PT" sz="3200" b="1" dirty="0">
              <a:solidFill>
                <a:srgbClr val="003C65">
                  <a:lumMod val="90000"/>
                  <a:lumOff val="10000"/>
                </a:srgbClr>
              </a:solidFill>
            </a:endParaRPr>
          </a:p>
          <a:p>
            <a:pPr>
              <a:spcBef>
                <a:spcPts val="0"/>
              </a:spcBef>
            </a:pPr>
            <a:endParaRPr lang="pt-PT" sz="3200" b="1" dirty="0">
              <a:solidFill>
                <a:srgbClr val="003C65">
                  <a:lumMod val="90000"/>
                  <a:lumOff val="10000"/>
                </a:srgbClr>
              </a:solidFill>
            </a:endParaRPr>
          </a:p>
          <a:p>
            <a:pPr>
              <a:spcBef>
                <a:spcPts val="0"/>
              </a:spcBef>
            </a:pPr>
            <a:r>
              <a:rPr lang="pt-PT" sz="3200" b="1" dirty="0" err="1">
                <a:solidFill>
                  <a:srgbClr val="002060"/>
                </a:solidFill>
              </a:rPr>
              <a:t>learn</a:t>
            </a:r>
            <a:r>
              <a:rPr lang="pt-PT" sz="3200" b="1" dirty="0">
                <a:solidFill>
                  <a:srgbClr val="002060"/>
                </a:solidFill>
              </a:rPr>
              <a:t> </a:t>
            </a:r>
            <a:r>
              <a:rPr lang="pt-PT" sz="3200" b="1" dirty="0" err="1">
                <a:solidFill>
                  <a:srgbClr val="002060"/>
                </a:solidFill>
              </a:rPr>
              <a:t>by</a:t>
            </a:r>
            <a:r>
              <a:rPr lang="pt-PT" sz="3200" b="1" dirty="0">
                <a:solidFill>
                  <a:srgbClr val="002060"/>
                </a:solidFill>
              </a:rPr>
              <a:t> </a:t>
            </a:r>
            <a:r>
              <a:rPr lang="pt-PT" sz="3200" b="1" dirty="0" err="1" smtClean="0">
                <a:solidFill>
                  <a:srgbClr val="002060"/>
                </a:solidFill>
              </a:rPr>
              <a:t>doing</a:t>
            </a:r>
            <a:endParaRPr lang="pt-PT" sz="3200" b="1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/ ATEC </a:t>
            </a:r>
            <a:r>
              <a:rPr lang="en-GB" sz="2400" dirty="0">
                <a:latin typeface="Calibri" panose="020F0502020204030204" pitchFamily="34" charset="0"/>
              </a:rPr>
              <a:t>| </a:t>
            </a:r>
            <a:r>
              <a:rPr lang="en-US" sz="2400" dirty="0" smtClean="0">
                <a:latin typeface="Calibri" panose="020F0502020204030204" pitchFamily="34" charset="0"/>
              </a:rPr>
              <a:t>Business </a:t>
            </a:r>
            <a:r>
              <a:rPr lang="en-US" dirty="0" smtClean="0">
                <a:latin typeface="Calibri" panose="020F0502020204030204" pitchFamily="34" charset="0"/>
              </a:rPr>
              <a:t>| </a:t>
            </a:r>
            <a:r>
              <a:rPr lang="pt-PT" dirty="0" err="1" smtClean="0">
                <a:latin typeface="Calibri" panose="020F0502020204030204" pitchFamily="34" charset="0"/>
              </a:rPr>
              <a:t>Vocational</a:t>
            </a:r>
            <a:r>
              <a:rPr lang="pt-PT" dirty="0" smtClean="0">
                <a:latin typeface="Calibri" panose="020F0502020204030204" pitchFamily="34" charset="0"/>
              </a:rPr>
              <a:t> </a:t>
            </a:r>
            <a:r>
              <a:rPr lang="pt-PT" dirty="0">
                <a:latin typeface="Calibri" panose="020F0502020204030204" pitchFamily="34" charset="0"/>
              </a:rPr>
              <a:t>Training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271853" y="1156988"/>
            <a:ext cx="3600000" cy="25200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 bwMode="auto">
          <a:xfrm>
            <a:off x="580142" y="6416675"/>
            <a:ext cx="11346747" cy="44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66700" marR="0" indent="-265113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2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33400" marR="0" indent="-265113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84225" marR="0" indent="-2492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047750" marR="0" indent="-2619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400" dirty="0" err="1" smtClean="0"/>
              <a:t>Lisbon</a:t>
            </a:r>
            <a:r>
              <a:rPr lang="pt-PT" sz="1400" dirty="0" smtClean="0"/>
              <a:t> </a:t>
            </a:r>
            <a:r>
              <a:rPr lang="pt-PT" sz="1400" dirty="0" err="1" smtClean="0"/>
              <a:t>Tech</a:t>
            </a:r>
            <a:r>
              <a:rPr lang="pt-PT" sz="1400" dirty="0" smtClean="0"/>
              <a:t> </a:t>
            </a:r>
            <a:r>
              <a:rPr lang="pt-PT" sz="1400" dirty="0" err="1" smtClean="0"/>
              <a:t>Week</a:t>
            </a:r>
            <a:r>
              <a:rPr lang="pt-PT" sz="1400" dirty="0" smtClean="0"/>
              <a:t> 22.06.2016 </a:t>
            </a:r>
            <a:r>
              <a:rPr lang="pt-PT" sz="1400" b="1" dirty="0" smtClean="0">
                <a:solidFill>
                  <a:srgbClr val="00B0F0"/>
                </a:solidFill>
              </a:rPr>
              <a:t>/</a:t>
            </a:r>
            <a:r>
              <a:rPr lang="pt-PT" sz="1400" dirty="0" smtClean="0"/>
              <a:t> </a:t>
            </a:r>
            <a:r>
              <a:rPr lang="pt-PT" sz="1400" b="1" dirty="0" smtClean="0">
                <a:solidFill>
                  <a:srgbClr val="00B0F0"/>
                </a:solidFill>
              </a:rPr>
              <a:t>www.atec.pt</a:t>
            </a:r>
            <a:endParaRPr lang="pt-PT" sz="1400" b="1" dirty="0">
              <a:solidFill>
                <a:srgbClr val="00B0F0"/>
              </a:solidFill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53" y="3662090"/>
            <a:ext cx="3600000" cy="252000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853" y="3662090"/>
            <a:ext cx="360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18391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00B0F0"/>
                </a:solidFill>
              </a:rPr>
              <a:t>/ ATEC </a:t>
            </a:r>
            <a:r>
              <a:rPr lang="en-GB" sz="2400" dirty="0">
                <a:latin typeface="Calibri" panose="020F0502020204030204" pitchFamily="34" charset="0"/>
              </a:rPr>
              <a:t>| </a:t>
            </a:r>
            <a:r>
              <a:rPr lang="en-US" sz="2400" dirty="0">
                <a:latin typeface="Calibri" panose="020F0502020204030204" pitchFamily="34" charset="0"/>
              </a:rPr>
              <a:t>Business | </a:t>
            </a:r>
            <a:r>
              <a:rPr lang="en-US" sz="2400" dirty="0" smtClean="0"/>
              <a:t>Vocational Training </a:t>
            </a:r>
            <a:r>
              <a:rPr lang="en-US" dirty="0" smtClean="0"/>
              <a:t>| Training options 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9900042"/>
              </p:ext>
            </p:extLst>
          </p:nvPr>
        </p:nvGraphicFramePr>
        <p:xfrm>
          <a:off x="875847" y="1268414"/>
          <a:ext cx="11051041" cy="3153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07702" y="4785536"/>
            <a:ext cx="4318429" cy="6247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12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grade (mandatory schooling)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3C65"/>
                </a:solidFill>
              </a:rPr>
              <a:t>Professional Diploma – Level 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03368" y="4791491"/>
            <a:ext cx="3072876" cy="6247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12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grade (mandatory schooling)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3C65"/>
                </a:solidFill>
              </a:rPr>
              <a:t>Professional Diploma – Level 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21977" y="5122993"/>
            <a:ext cx="4318429" cy="6247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pt-PT" sz="2000" b="1" dirty="0" smtClean="0">
                <a:solidFill>
                  <a:srgbClr val="003C65"/>
                </a:solidFill>
              </a:rPr>
              <a:t>Professional Diploma – </a:t>
            </a:r>
            <a:r>
              <a:rPr lang="pt-PT" sz="2000" b="1" dirty="0" err="1" smtClean="0">
                <a:solidFill>
                  <a:srgbClr val="003C65"/>
                </a:solidFill>
              </a:rPr>
              <a:t>Level</a:t>
            </a:r>
            <a:r>
              <a:rPr lang="pt-PT" sz="2000" b="1" dirty="0" smtClean="0">
                <a:solidFill>
                  <a:srgbClr val="003C65"/>
                </a:solidFill>
              </a:rPr>
              <a:t> 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5128" y="2947108"/>
            <a:ext cx="676858" cy="1198990"/>
          </a:xfrm>
          <a:prstGeom prst="rect">
            <a:avLst/>
          </a:prstGeom>
          <a:solidFill>
            <a:srgbClr val="FFC000"/>
          </a:solidFill>
        </p:spPr>
        <p:txBody>
          <a:bodyPr vert="vert270" wrap="square" lIns="0" tIns="0" rIns="0" bIns="0" rtlCol="0" anchor="ctr"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Target Group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5128" y="4472532"/>
            <a:ext cx="676858" cy="1573938"/>
          </a:xfrm>
          <a:prstGeom prst="rect">
            <a:avLst/>
          </a:prstGeom>
          <a:solidFill>
            <a:srgbClr val="FFC000"/>
          </a:solidFill>
        </p:spPr>
        <p:txBody>
          <a:bodyPr vert="vert270" wrap="square" lIns="0" tIns="0" rIns="0" bIns="0" rtlCol="0" anchor="ctr"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Certification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508519">
            <a:off x="2584409" y="4171842"/>
            <a:ext cx="751877" cy="4230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508519">
            <a:off x="6411910" y="4141865"/>
            <a:ext cx="751877" cy="4230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508519">
            <a:off x="10346045" y="4102636"/>
            <a:ext cx="751877" cy="423086"/>
          </a:xfrm>
          <a:prstGeom prst="rect">
            <a:avLst/>
          </a:prstGeom>
        </p:spPr>
      </p:pic>
      <p:sp>
        <p:nvSpPr>
          <p:cNvPr id="18" name="Subtitle 2"/>
          <p:cNvSpPr txBox="1">
            <a:spLocks/>
          </p:cNvSpPr>
          <p:nvPr/>
        </p:nvSpPr>
        <p:spPr bwMode="auto">
          <a:xfrm>
            <a:off x="580142" y="6416675"/>
            <a:ext cx="11346747" cy="44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66700" marR="0" indent="-265113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2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33400" marR="0" indent="-265113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84225" marR="0" indent="-2492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047750" marR="0" indent="-2619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400" dirty="0" err="1" smtClean="0"/>
              <a:t>Lisbon</a:t>
            </a:r>
            <a:r>
              <a:rPr lang="pt-PT" sz="1400" dirty="0" smtClean="0"/>
              <a:t> </a:t>
            </a:r>
            <a:r>
              <a:rPr lang="pt-PT" sz="1400" dirty="0" err="1" smtClean="0"/>
              <a:t>Tech</a:t>
            </a:r>
            <a:r>
              <a:rPr lang="pt-PT" sz="1400" dirty="0" smtClean="0"/>
              <a:t> </a:t>
            </a:r>
            <a:r>
              <a:rPr lang="pt-PT" sz="1400" dirty="0" err="1" smtClean="0"/>
              <a:t>Week</a:t>
            </a:r>
            <a:r>
              <a:rPr lang="pt-PT" sz="1400" dirty="0" smtClean="0"/>
              <a:t> 22.06.2016 </a:t>
            </a:r>
            <a:r>
              <a:rPr lang="pt-PT" sz="1400" b="1" dirty="0" smtClean="0">
                <a:solidFill>
                  <a:srgbClr val="00B0F0"/>
                </a:solidFill>
              </a:rPr>
              <a:t>/</a:t>
            </a:r>
            <a:r>
              <a:rPr lang="pt-PT" sz="1400" dirty="0" smtClean="0"/>
              <a:t> </a:t>
            </a:r>
            <a:r>
              <a:rPr lang="pt-PT" sz="1400" b="1" dirty="0" smtClean="0">
                <a:solidFill>
                  <a:srgbClr val="00B0F0"/>
                </a:solidFill>
              </a:rPr>
              <a:t>www.atec.pt</a:t>
            </a:r>
            <a:endParaRPr lang="pt-PT" sz="1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58542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981075" y="5624738"/>
            <a:ext cx="3226527" cy="468000"/>
          </a:xfrm>
          <a:custGeom>
            <a:avLst/>
            <a:gdLst>
              <a:gd name="connsiteX0" fmla="*/ 0 w 1681777"/>
              <a:gd name="connsiteY0" fmla="*/ 36466 h 364655"/>
              <a:gd name="connsiteX1" fmla="*/ 36466 w 1681777"/>
              <a:gd name="connsiteY1" fmla="*/ 0 h 364655"/>
              <a:gd name="connsiteX2" fmla="*/ 1645312 w 1681777"/>
              <a:gd name="connsiteY2" fmla="*/ 0 h 364655"/>
              <a:gd name="connsiteX3" fmla="*/ 1681778 w 1681777"/>
              <a:gd name="connsiteY3" fmla="*/ 36466 h 364655"/>
              <a:gd name="connsiteX4" fmla="*/ 1681777 w 1681777"/>
              <a:gd name="connsiteY4" fmla="*/ 328190 h 364655"/>
              <a:gd name="connsiteX5" fmla="*/ 1645311 w 1681777"/>
              <a:gd name="connsiteY5" fmla="*/ 364656 h 364655"/>
              <a:gd name="connsiteX6" fmla="*/ 36466 w 1681777"/>
              <a:gd name="connsiteY6" fmla="*/ 364655 h 364655"/>
              <a:gd name="connsiteX7" fmla="*/ 0 w 1681777"/>
              <a:gd name="connsiteY7" fmla="*/ 328189 h 364655"/>
              <a:gd name="connsiteX8" fmla="*/ 0 w 1681777"/>
              <a:gd name="connsiteY8" fmla="*/ 36466 h 36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1777" h="364655">
                <a:moveTo>
                  <a:pt x="0" y="36466"/>
                </a:moveTo>
                <a:cubicBezTo>
                  <a:pt x="0" y="16326"/>
                  <a:pt x="16326" y="0"/>
                  <a:pt x="36466" y="0"/>
                </a:cubicBezTo>
                <a:lnTo>
                  <a:pt x="1645312" y="0"/>
                </a:lnTo>
                <a:cubicBezTo>
                  <a:pt x="1665452" y="0"/>
                  <a:pt x="1681778" y="16326"/>
                  <a:pt x="1681778" y="36466"/>
                </a:cubicBezTo>
                <a:cubicBezTo>
                  <a:pt x="1681778" y="133707"/>
                  <a:pt x="1681777" y="230949"/>
                  <a:pt x="1681777" y="328190"/>
                </a:cubicBezTo>
                <a:cubicBezTo>
                  <a:pt x="1681777" y="348330"/>
                  <a:pt x="1665451" y="364656"/>
                  <a:pt x="1645311" y="364656"/>
                </a:cubicBezTo>
                <a:lnTo>
                  <a:pt x="36466" y="364655"/>
                </a:lnTo>
                <a:cubicBezTo>
                  <a:pt x="16326" y="364655"/>
                  <a:pt x="0" y="348329"/>
                  <a:pt x="0" y="328189"/>
                </a:cubicBezTo>
                <a:lnTo>
                  <a:pt x="0" y="364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7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67" tIns="64367" rIns="64367" bIns="64367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Welding</a:t>
            </a:r>
          </a:p>
        </p:txBody>
      </p:sp>
      <p:sp>
        <p:nvSpPr>
          <p:cNvPr id="15" name="Freeform 14"/>
          <p:cNvSpPr/>
          <p:nvPr/>
        </p:nvSpPr>
        <p:spPr>
          <a:xfrm>
            <a:off x="8263693" y="1027956"/>
            <a:ext cx="2655787" cy="874284"/>
          </a:xfrm>
          <a:custGeom>
            <a:avLst/>
            <a:gdLst>
              <a:gd name="connsiteX0" fmla="*/ 0 w 1715411"/>
              <a:gd name="connsiteY0" fmla="*/ 84986 h 849855"/>
              <a:gd name="connsiteX1" fmla="*/ 84986 w 1715411"/>
              <a:gd name="connsiteY1" fmla="*/ 0 h 849855"/>
              <a:gd name="connsiteX2" fmla="*/ 1630426 w 1715411"/>
              <a:gd name="connsiteY2" fmla="*/ 0 h 849855"/>
              <a:gd name="connsiteX3" fmla="*/ 1715412 w 1715411"/>
              <a:gd name="connsiteY3" fmla="*/ 84986 h 849855"/>
              <a:gd name="connsiteX4" fmla="*/ 1715411 w 1715411"/>
              <a:gd name="connsiteY4" fmla="*/ 764870 h 849855"/>
              <a:gd name="connsiteX5" fmla="*/ 1630425 w 1715411"/>
              <a:gd name="connsiteY5" fmla="*/ 849856 h 849855"/>
              <a:gd name="connsiteX6" fmla="*/ 84986 w 1715411"/>
              <a:gd name="connsiteY6" fmla="*/ 849855 h 849855"/>
              <a:gd name="connsiteX7" fmla="*/ 0 w 1715411"/>
              <a:gd name="connsiteY7" fmla="*/ 764869 h 849855"/>
              <a:gd name="connsiteX8" fmla="*/ 0 w 1715411"/>
              <a:gd name="connsiteY8" fmla="*/ 84986 h 84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5411" h="849855">
                <a:moveTo>
                  <a:pt x="0" y="84986"/>
                </a:moveTo>
                <a:cubicBezTo>
                  <a:pt x="0" y="38050"/>
                  <a:pt x="38050" y="0"/>
                  <a:pt x="84986" y="0"/>
                </a:cubicBezTo>
                <a:lnTo>
                  <a:pt x="1630426" y="0"/>
                </a:lnTo>
                <a:cubicBezTo>
                  <a:pt x="1677362" y="0"/>
                  <a:pt x="1715412" y="38050"/>
                  <a:pt x="1715412" y="84986"/>
                </a:cubicBezTo>
                <a:cubicBezTo>
                  <a:pt x="1715412" y="311614"/>
                  <a:pt x="1715411" y="538242"/>
                  <a:pt x="1715411" y="764870"/>
                </a:cubicBezTo>
                <a:cubicBezTo>
                  <a:pt x="1715411" y="811806"/>
                  <a:pt x="1677361" y="849856"/>
                  <a:pt x="1630425" y="849856"/>
                </a:cubicBezTo>
                <a:lnTo>
                  <a:pt x="84986" y="849855"/>
                </a:lnTo>
                <a:cubicBezTo>
                  <a:pt x="38050" y="849855"/>
                  <a:pt x="0" y="811805"/>
                  <a:pt x="0" y="764869"/>
                </a:cubicBezTo>
                <a:lnTo>
                  <a:pt x="0" y="84986"/>
                </a:lnTo>
                <a:close/>
              </a:path>
            </a:pathLst>
          </a:custGeom>
          <a:solidFill>
            <a:schemeClr val="bg1">
              <a:lumMod val="65000"/>
              <a:alpha val="96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51" tIns="85851" rIns="85851" bIns="85851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FFFFFF"/>
                </a:solidFill>
              </a:rPr>
              <a:t>ADULT TRAINING</a:t>
            </a:r>
          </a:p>
        </p:txBody>
      </p:sp>
      <p:sp>
        <p:nvSpPr>
          <p:cNvPr id="17" name="Freeform 16"/>
          <p:cNvSpPr/>
          <p:nvPr/>
        </p:nvSpPr>
        <p:spPr>
          <a:xfrm>
            <a:off x="7974564" y="1971631"/>
            <a:ext cx="3225600" cy="468000"/>
          </a:xfrm>
          <a:custGeom>
            <a:avLst/>
            <a:gdLst>
              <a:gd name="connsiteX0" fmla="*/ 0 w 1681777"/>
              <a:gd name="connsiteY0" fmla="*/ 36466 h 364655"/>
              <a:gd name="connsiteX1" fmla="*/ 36466 w 1681777"/>
              <a:gd name="connsiteY1" fmla="*/ 0 h 364655"/>
              <a:gd name="connsiteX2" fmla="*/ 1645312 w 1681777"/>
              <a:gd name="connsiteY2" fmla="*/ 0 h 364655"/>
              <a:gd name="connsiteX3" fmla="*/ 1681778 w 1681777"/>
              <a:gd name="connsiteY3" fmla="*/ 36466 h 364655"/>
              <a:gd name="connsiteX4" fmla="*/ 1681777 w 1681777"/>
              <a:gd name="connsiteY4" fmla="*/ 328190 h 364655"/>
              <a:gd name="connsiteX5" fmla="*/ 1645311 w 1681777"/>
              <a:gd name="connsiteY5" fmla="*/ 364656 h 364655"/>
              <a:gd name="connsiteX6" fmla="*/ 36466 w 1681777"/>
              <a:gd name="connsiteY6" fmla="*/ 364655 h 364655"/>
              <a:gd name="connsiteX7" fmla="*/ 0 w 1681777"/>
              <a:gd name="connsiteY7" fmla="*/ 328189 h 364655"/>
              <a:gd name="connsiteX8" fmla="*/ 0 w 1681777"/>
              <a:gd name="connsiteY8" fmla="*/ 36466 h 36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1777" h="364655">
                <a:moveTo>
                  <a:pt x="0" y="36466"/>
                </a:moveTo>
                <a:cubicBezTo>
                  <a:pt x="0" y="16326"/>
                  <a:pt x="16326" y="0"/>
                  <a:pt x="36466" y="0"/>
                </a:cubicBezTo>
                <a:lnTo>
                  <a:pt x="1645312" y="0"/>
                </a:lnTo>
                <a:cubicBezTo>
                  <a:pt x="1665452" y="0"/>
                  <a:pt x="1681778" y="16326"/>
                  <a:pt x="1681778" y="36466"/>
                </a:cubicBezTo>
                <a:cubicBezTo>
                  <a:pt x="1681778" y="133707"/>
                  <a:pt x="1681777" y="230949"/>
                  <a:pt x="1681777" y="328190"/>
                </a:cubicBezTo>
                <a:cubicBezTo>
                  <a:pt x="1681777" y="348330"/>
                  <a:pt x="1665451" y="364656"/>
                  <a:pt x="1645311" y="364656"/>
                </a:cubicBezTo>
                <a:lnTo>
                  <a:pt x="36466" y="364655"/>
                </a:lnTo>
                <a:cubicBezTo>
                  <a:pt x="16326" y="364655"/>
                  <a:pt x="0" y="348329"/>
                  <a:pt x="0" y="328189"/>
                </a:cubicBezTo>
                <a:lnTo>
                  <a:pt x="0" y="364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020" tIns="64020" rIns="64020" bIns="6402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 Industrial maintenance</a:t>
            </a:r>
          </a:p>
        </p:txBody>
      </p:sp>
      <p:sp>
        <p:nvSpPr>
          <p:cNvPr id="19" name="Freeform 18"/>
          <p:cNvSpPr/>
          <p:nvPr/>
        </p:nvSpPr>
        <p:spPr>
          <a:xfrm>
            <a:off x="7983572" y="2495234"/>
            <a:ext cx="3225600" cy="468000"/>
          </a:xfrm>
          <a:custGeom>
            <a:avLst/>
            <a:gdLst>
              <a:gd name="connsiteX0" fmla="*/ 0 w 1681777"/>
              <a:gd name="connsiteY0" fmla="*/ 36466 h 364655"/>
              <a:gd name="connsiteX1" fmla="*/ 36466 w 1681777"/>
              <a:gd name="connsiteY1" fmla="*/ 0 h 364655"/>
              <a:gd name="connsiteX2" fmla="*/ 1645312 w 1681777"/>
              <a:gd name="connsiteY2" fmla="*/ 0 h 364655"/>
              <a:gd name="connsiteX3" fmla="*/ 1681778 w 1681777"/>
              <a:gd name="connsiteY3" fmla="*/ 36466 h 364655"/>
              <a:gd name="connsiteX4" fmla="*/ 1681777 w 1681777"/>
              <a:gd name="connsiteY4" fmla="*/ 328190 h 364655"/>
              <a:gd name="connsiteX5" fmla="*/ 1645311 w 1681777"/>
              <a:gd name="connsiteY5" fmla="*/ 364656 h 364655"/>
              <a:gd name="connsiteX6" fmla="*/ 36466 w 1681777"/>
              <a:gd name="connsiteY6" fmla="*/ 364655 h 364655"/>
              <a:gd name="connsiteX7" fmla="*/ 0 w 1681777"/>
              <a:gd name="connsiteY7" fmla="*/ 328189 h 364655"/>
              <a:gd name="connsiteX8" fmla="*/ 0 w 1681777"/>
              <a:gd name="connsiteY8" fmla="*/ 36466 h 36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1777" h="364655">
                <a:moveTo>
                  <a:pt x="0" y="36466"/>
                </a:moveTo>
                <a:cubicBezTo>
                  <a:pt x="0" y="16326"/>
                  <a:pt x="16326" y="0"/>
                  <a:pt x="36466" y="0"/>
                </a:cubicBezTo>
                <a:lnTo>
                  <a:pt x="1645312" y="0"/>
                </a:lnTo>
                <a:cubicBezTo>
                  <a:pt x="1665452" y="0"/>
                  <a:pt x="1681778" y="16326"/>
                  <a:pt x="1681778" y="36466"/>
                </a:cubicBezTo>
                <a:cubicBezTo>
                  <a:pt x="1681778" y="133707"/>
                  <a:pt x="1681777" y="230949"/>
                  <a:pt x="1681777" y="328190"/>
                </a:cubicBezTo>
                <a:cubicBezTo>
                  <a:pt x="1681777" y="348330"/>
                  <a:pt x="1665451" y="364656"/>
                  <a:pt x="1645311" y="364656"/>
                </a:cubicBezTo>
                <a:lnTo>
                  <a:pt x="36466" y="364655"/>
                </a:lnTo>
                <a:cubicBezTo>
                  <a:pt x="16326" y="364655"/>
                  <a:pt x="0" y="348329"/>
                  <a:pt x="0" y="328189"/>
                </a:cubicBezTo>
                <a:lnTo>
                  <a:pt x="0" y="364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7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020" tIns="64020" rIns="64020" bIns="6402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Car mechatronics</a:t>
            </a:r>
          </a:p>
        </p:txBody>
      </p:sp>
      <p:sp>
        <p:nvSpPr>
          <p:cNvPr id="21" name="Freeform 20"/>
          <p:cNvSpPr/>
          <p:nvPr/>
        </p:nvSpPr>
        <p:spPr>
          <a:xfrm>
            <a:off x="7974567" y="3017106"/>
            <a:ext cx="3225600" cy="468000"/>
          </a:xfrm>
          <a:custGeom>
            <a:avLst/>
            <a:gdLst>
              <a:gd name="connsiteX0" fmla="*/ 0 w 1681777"/>
              <a:gd name="connsiteY0" fmla="*/ 36466 h 364655"/>
              <a:gd name="connsiteX1" fmla="*/ 36466 w 1681777"/>
              <a:gd name="connsiteY1" fmla="*/ 0 h 364655"/>
              <a:gd name="connsiteX2" fmla="*/ 1645312 w 1681777"/>
              <a:gd name="connsiteY2" fmla="*/ 0 h 364655"/>
              <a:gd name="connsiteX3" fmla="*/ 1681778 w 1681777"/>
              <a:gd name="connsiteY3" fmla="*/ 36466 h 364655"/>
              <a:gd name="connsiteX4" fmla="*/ 1681777 w 1681777"/>
              <a:gd name="connsiteY4" fmla="*/ 328190 h 364655"/>
              <a:gd name="connsiteX5" fmla="*/ 1645311 w 1681777"/>
              <a:gd name="connsiteY5" fmla="*/ 364656 h 364655"/>
              <a:gd name="connsiteX6" fmla="*/ 36466 w 1681777"/>
              <a:gd name="connsiteY6" fmla="*/ 364655 h 364655"/>
              <a:gd name="connsiteX7" fmla="*/ 0 w 1681777"/>
              <a:gd name="connsiteY7" fmla="*/ 328189 h 364655"/>
              <a:gd name="connsiteX8" fmla="*/ 0 w 1681777"/>
              <a:gd name="connsiteY8" fmla="*/ 36466 h 36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1777" h="364655">
                <a:moveTo>
                  <a:pt x="0" y="36466"/>
                </a:moveTo>
                <a:cubicBezTo>
                  <a:pt x="0" y="16326"/>
                  <a:pt x="16326" y="0"/>
                  <a:pt x="36466" y="0"/>
                </a:cubicBezTo>
                <a:lnTo>
                  <a:pt x="1645312" y="0"/>
                </a:lnTo>
                <a:cubicBezTo>
                  <a:pt x="1665452" y="0"/>
                  <a:pt x="1681778" y="16326"/>
                  <a:pt x="1681778" y="36466"/>
                </a:cubicBezTo>
                <a:cubicBezTo>
                  <a:pt x="1681778" y="133707"/>
                  <a:pt x="1681777" y="230949"/>
                  <a:pt x="1681777" y="328190"/>
                </a:cubicBezTo>
                <a:cubicBezTo>
                  <a:pt x="1681777" y="348330"/>
                  <a:pt x="1665451" y="364656"/>
                  <a:pt x="1645311" y="364656"/>
                </a:cubicBezTo>
                <a:lnTo>
                  <a:pt x="36466" y="364655"/>
                </a:lnTo>
                <a:cubicBezTo>
                  <a:pt x="16326" y="364655"/>
                  <a:pt x="0" y="348329"/>
                  <a:pt x="0" y="328189"/>
                </a:cubicBezTo>
                <a:lnTo>
                  <a:pt x="0" y="364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7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020" tIns="64020" rIns="64020" bIns="6402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Automobile production</a:t>
            </a:r>
          </a:p>
        </p:txBody>
      </p:sp>
      <p:sp>
        <p:nvSpPr>
          <p:cNvPr id="23" name="Freeform 22"/>
          <p:cNvSpPr/>
          <p:nvPr/>
        </p:nvSpPr>
        <p:spPr>
          <a:xfrm>
            <a:off x="7974567" y="3528655"/>
            <a:ext cx="3225600" cy="468000"/>
          </a:xfrm>
          <a:custGeom>
            <a:avLst/>
            <a:gdLst>
              <a:gd name="connsiteX0" fmla="*/ 0 w 1681777"/>
              <a:gd name="connsiteY0" fmla="*/ 36466 h 364655"/>
              <a:gd name="connsiteX1" fmla="*/ 36466 w 1681777"/>
              <a:gd name="connsiteY1" fmla="*/ 0 h 364655"/>
              <a:gd name="connsiteX2" fmla="*/ 1645312 w 1681777"/>
              <a:gd name="connsiteY2" fmla="*/ 0 h 364655"/>
              <a:gd name="connsiteX3" fmla="*/ 1681778 w 1681777"/>
              <a:gd name="connsiteY3" fmla="*/ 36466 h 364655"/>
              <a:gd name="connsiteX4" fmla="*/ 1681777 w 1681777"/>
              <a:gd name="connsiteY4" fmla="*/ 328190 h 364655"/>
              <a:gd name="connsiteX5" fmla="*/ 1645311 w 1681777"/>
              <a:gd name="connsiteY5" fmla="*/ 364656 h 364655"/>
              <a:gd name="connsiteX6" fmla="*/ 36466 w 1681777"/>
              <a:gd name="connsiteY6" fmla="*/ 364655 h 364655"/>
              <a:gd name="connsiteX7" fmla="*/ 0 w 1681777"/>
              <a:gd name="connsiteY7" fmla="*/ 328189 h 364655"/>
              <a:gd name="connsiteX8" fmla="*/ 0 w 1681777"/>
              <a:gd name="connsiteY8" fmla="*/ 36466 h 36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1777" h="364655">
                <a:moveTo>
                  <a:pt x="0" y="36466"/>
                </a:moveTo>
                <a:cubicBezTo>
                  <a:pt x="0" y="16326"/>
                  <a:pt x="16326" y="0"/>
                  <a:pt x="36466" y="0"/>
                </a:cubicBezTo>
                <a:lnTo>
                  <a:pt x="1645312" y="0"/>
                </a:lnTo>
                <a:cubicBezTo>
                  <a:pt x="1665452" y="0"/>
                  <a:pt x="1681778" y="16326"/>
                  <a:pt x="1681778" y="36466"/>
                </a:cubicBezTo>
                <a:cubicBezTo>
                  <a:pt x="1681778" y="133707"/>
                  <a:pt x="1681777" y="230949"/>
                  <a:pt x="1681777" y="328190"/>
                </a:cubicBezTo>
                <a:cubicBezTo>
                  <a:pt x="1681777" y="348330"/>
                  <a:pt x="1665451" y="364656"/>
                  <a:pt x="1645311" y="364656"/>
                </a:cubicBezTo>
                <a:lnTo>
                  <a:pt x="36466" y="364655"/>
                </a:lnTo>
                <a:cubicBezTo>
                  <a:pt x="16326" y="364655"/>
                  <a:pt x="0" y="348329"/>
                  <a:pt x="0" y="328189"/>
                </a:cubicBezTo>
                <a:lnTo>
                  <a:pt x="0" y="364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7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020" tIns="64020" rIns="64020" bIns="6402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Welding</a:t>
            </a:r>
          </a:p>
        </p:txBody>
      </p:sp>
      <p:sp>
        <p:nvSpPr>
          <p:cNvPr id="25" name="Freeform 24"/>
          <p:cNvSpPr/>
          <p:nvPr/>
        </p:nvSpPr>
        <p:spPr>
          <a:xfrm>
            <a:off x="7974567" y="4057390"/>
            <a:ext cx="3225600" cy="468000"/>
          </a:xfrm>
          <a:custGeom>
            <a:avLst/>
            <a:gdLst>
              <a:gd name="connsiteX0" fmla="*/ 0 w 1681777"/>
              <a:gd name="connsiteY0" fmla="*/ 36466 h 364655"/>
              <a:gd name="connsiteX1" fmla="*/ 36466 w 1681777"/>
              <a:gd name="connsiteY1" fmla="*/ 0 h 364655"/>
              <a:gd name="connsiteX2" fmla="*/ 1645312 w 1681777"/>
              <a:gd name="connsiteY2" fmla="*/ 0 h 364655"/>
              <a:gd name="connsiteX3" fmla="*/ 1681778 w 1681777"/>
              <a:gd name="connsiteY3" fmla="*/ 36466 h 364655"/>
              <a:gd name="connsiteX4" fmla="*/ 1681777 w 1681777"/>
              <a:gd name="connsiteY4" fmla="*/ 328190 h 364655"/>
              <a:gd name="connsiteX5" fmla="*/ 1645311 w 1681777"/>
              <a:gd name="connsiteY5" fmla="*/ 364656 h 364655"/>
              <a:gd name="connsiteX6" fmla="*/ 36466 w 1681777"/>
              <a:gd name="connsiteY6" fmla="*/ 364655 h 364655"/>
              <a:gd name="connsiteX7" fmla="*/ 0 w 1681777"/>
              <a:gd name="connsiteY7" fmla="*/ 328189 h 364655"/>
              <a:gd name="connsiteX8" fmla="*/ 0 w 1681777"/>
              <a:gd name="connsiteY8" fmla="*/ 36466 h 36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1777" h="364655">
                <a:moveTo>
                  <a:pt x="0" y="36466"/>
                </a:moveTo>
                <a:cubicBezTo>
                  <a:pt x="0" y="16326"/>
                  <a:pt x="16326" y="0"/>
                  <a:pt x="36466" y="0"/>
                </a:cubicBezTo>
                <a:lnTo>
                  <a:pt x="1645312" y="0"/>
                </a:lnTo>
                <a:cubicBezTo>
                  <a:pt x="1665452" y="0"/>
                  <a:pt x="1681778" y="16326"/>
                  <a:pt x="1681778" y="36466"/>
                </a:cubicBezTo>
                <a:cubicBezTo>
                  <a:pt x="1681778" y="133707"/>
                  <a:pt x="1681777" y="230949"/>
                  <a:pt x="1681777" y="328190"/>
                </a:cubicBezTo>
                <a:cubicBezTo>
                  <a:pt x="1681777" y="348330"/>
                  <a:pt x="1665451" y="364656"/>
                  <a:pt x="1645311" y="364656"/>
                </a:cubicBezTo>
                <a:lnTo>
                  <a:pt x="36466" y="364655"/>
                </a:lnTo>
                <a:cubicBezTo>
                  <a:pt x="16326" y="364655"/>
                  <a:pt x="0" y="348329"/>
                  <a:pt x="0" y="328189"/>
                </a:cubicBezTo>
                <a:lnTo>
                  <a:pt x="0" y="364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7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400" tIns="56400" rIns="56400" bIns="5640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Electronics, automation and command</a:t>
            </a:r>
          </a:p>
        </p:txBody>
      </p:sp>
      <p:sp>
        <p:nvSpPr>
          <p:cNvPr id="27" name="Freeform 26"/>
          <p:cNvSpPr/>
          <p:nvPr/>
        </p:nvSpPr>
        <p:spPr>
          <a:xfrm>
            <a:off x="1354335" y="1026852"/>
            <a:ext cx="2538311" cy="874284"/>
          </a:xfrm>
          <a:custGeom>
            <a:avLst/>
            <a:gdLst>
              <a:gd name="connsiteX0" fmla="*/ 0 w 1715411"/>
              <a:gd name="connsiteY0" fmla="*/ 84986 h 849855"/>
              <a:gd name="connsiteX1" fmla="*/ 84986 w 1715411"/>
              <a:gd name="connsiteY1" fmla="*/ 0 h 849855"/>
              <a:gd name="connsiteX2" fmla="*/ 1630426 w 1715411"/>
              <a:gd name="connsiteY2" fmla="*/ 0 h 849855"/>
              <a:gd name="connsiteX3" fmla="*/ 1715412 w 1715411"/>
              <a:gd name="connsiteY3" fmla="*/ 84986 h 849855"/>
              <a:gd name="connsiteX4" fmla="*/ 1715411 w 1715411"/>
              <a:gd name="connsiteY4" fmla="*/ 764870 h 849855"/>
              <a:gd name="connsiteX5" fmla="*/ 1630425 w 1715411"/>
              <a:gd name="connsiteY5" fmla="*/ 849856 h 849855"/>
              <a:gd name="connsiteX6" fmla="*/ 84986 w 1715411"/>
              <a:gd name="connsiteY6" fmla="*/ 849855 h 849855"/>
              <a:gd name="connsiteX7" fmla="*/ 0 w 1715411"/>
              <a:gd name="connsiteY7" fmla="*/ 764869 h 849855"/>
              <a:gd name="connsiteX8" fmla="*/ 0 w 1715411"/>
              <a:gd name="connsiteY8" fmla="*/ 84986 h 84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5411" h="849855">
                <a:moveTo>
                  <a:pt x="0" y="84986"/>
                </a:moveTo>
                <a:cubicBezTo>
                  <a:pt x="0" y="38050"/>
                  <a:pt x="38050" y="0"/>
                  <a:pt x="84986" y="0"/>
                </a:cubicBezTo>
                <a:lnTo>
                  <a:pt x="1630426" y="0"/>
                </a:lnTo>
                <a:cubicBezTo>
                  <a:pt x="1677362" y="0"/>
                  <a:pt x="1715412" y="38050"/>
                  <a:pt x="1715412" y="84986"/>
                </a:cubicBezTo>
                <a:cubicBezTo>
                  <a:pt x="1715412" y="311614"/>
                  <a:pt x="1715411" y="538242"/>
                  <a:pt x="1715411" y="764870"/>
                </a:cubicBezTo>
                <a:cubicBezTo>
                  <a:pt x="1715411" y="811806"/>
                  <a:pt x="1677361" y="849856"/>
                  <a:pt x="1630425" y="849856"/>
                </a:cubicBezTo>
                <a:lnTo>
                  <a:pt x="84986" y="849855"/>
                </a:lnTo>
                <a:cubicBezTo>
                  <a:pt x="38050" y="849855"/>
                  <a:pt x="0" y="811805"/>
                  <a:pt x="0" y="764869"/>
                </a:cubicBezTo>
                <a:lnTo>
                  <a:pt x="0" y="84986"/>
                </a:lnTo>
                <a:close/>
              </a:path>
            </a:pathLst>
          </a:custGeom>
          <a:solidFill>
            <a:schemeClr val="accent1">
              <a:lumMod val="90000"/>
              <a:lumOff val="10000"/>
              <a:alpha val="96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51" tIns="85851" rIns="85851" bIns="85851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FFFFFF"/>
                </a:solidFill>
              </a:rPr>
              <a:t>APPRENTICESHIP</a:t>
            </a:r>
          </a:p>
        </p:txBody>
      </p:sp>
      <p:sp>
        <p:nvSpPr>
          <p:cNvPr id="29" name="Freeform 28"/>
          <p:cNvSpPr/>
          <p:nvPr/>
        </p:nvSpPr>
        <p:spPr>
          <a:xfrm>
            <a:off x="981075" y="1974353"/>
            <a:ext cx="3226527" cy="468000"/>
          </a:xfrm>
          <a:custGeom>
            <a:avLst/>
            <a:gdLst>
              <a:gd name="connsiteX0" fmla="*/ 0 w 2267110"/>
              <a:gd name="connsiteY0" fmla="*/ 37647 h 376474"/>
              <a:gd name="connsiteX1" fmla="*/ 37647 w 2267110"/>
              <a:gd name="connsiteY1" fmla="*/ 0 h 376474"/>
              <a:gd name="connsiteX2" fmla="*/ 2229463 w 2267110"/>
              <a:gd name="connsiteY2" fmla="*/ 0 h 376474"/>
              <a:gd name="connsiteX3" fmla="*/ 2267110 w 2267110"/>
              <a:gd name="connsiteY3" fmla="*/ 37647 h 376474"/>
              <a:gd name="connsiteX4" fmla="*/ 2267110 w 2267110"/>
              <a:gd name="connsiteY4" fmla="*/ 338827 h 376474"/>
              <a:gd name="connsiteX5" fmla="*/ 2229463 w 2267110"/>
              <a:gd name="connsiteY5" fmla="*/ 376474 h 376474"/>
              <a:gd name="connsiteX6" fmla="*/ 37647 w 2267110"/>
              <a:gd name="connsiteY6" fmla="*/ 376474 h 376474"/>
              <a:gd name="connsiteX7" fmla="*/ 0 w 2267110"/>
              <a:gd name="connsiteY7" fmla="*/ 338827 h 376474"/>
              <a:gd name="connsiteX8" fmla="*/ 0 w 2267110"/>
              <a:gd name="connsiteY8" fmla="*/ 37647 h 37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7110" h="376474">
                <a:moveTo>
                  <a:pt x="0" y="37647"/>
                </a:moveTo>
                <a:cubicBezTo>
                  <a:pt x="0" y="16855"/>
                  <a:pt x="16855" y="0"/>
                  <a:pt x="37647" y="0"/>
                </a:cubicBezTo>
                <a:lnTo>
                  <a:pt x="2229463" y="0"/>
                </a:lnTo>
                <a:cubicBezTo>
                  <a:pt x="2250255" y="0"/>
                  <a:pt x="2267110" y="16855"/>
                  <a:pt x="2267110" y="37647"/>
                </a:cubicBezTo>
                <a:lnTo>
                  <a:pt x="2267110" y="338827"/>
                </a:lnTo>
                <a:cubicBezTo>
                  <a:pt x="2267110" y="359619"/>
                  <a:pt x="2250255" y="376474"/>
                  <a:pt x="2229463" y="376474"/>
                </a:cubicBezTo>
                <a:lnTo>
                  <a:pt x="37647" y="376474"/>
                </a:lnTo>
                <a:cubicBezTo>
                  <a:pt x="16855" y="376474"/>
                  <a:pt x="0" y="359619"/>
                  <a:pt x="0" y="338827"/>
                </a:cubicBezTo>
                <a:lnTo>
                  <a:pt x="0" y="3764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67" tIns="64367" rIns="64367" bIns="64367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 Industrial maintenance</a:t>
            </a:r>
          </a:p>
        </p:txBody>
      </p:sp>
      <p:sp>
        <p:nvSpPr>
          <p:cNvPr id="31" name="Freeform 30"/>
          <p:cNvSpPr/>
          <p:nvPr/>
        </p:nvSpPr>
        <p:spPr>
          <a:xfrm>
            <a:off x="981075" y="2497052"/>
            <a:ext cx="3226527" cy="468000"/>
          </a:xfrm>
          <a:custGeom>
            <a:avLst/>
            <a:gdLst>
              <a:gd name="connsiteX0" fmla="*/ 0 w 2267110"/>
              <a:gd name="connsiteY0" fmla="*/ 37647 h 376474"/>
              <a:gd name="connsiteX1" fmla="*/ 37647 w 2267110"/>
              <a:gd name="connsiteY1" fmla="*/ 0 h 376474"/>
              <a:gd name="connsiteX2" fmla="*/ 2229463 w 2267110"/>
              <a:gd name="connsiteY2" fmla="*/ 0 h 376474"/>
              <a:gd name="connsiteX3" fmla="*/ 2267110 w 2267110"/>
              <a:gd name="connsiteY3" fmla="*/ 37647 h 376474"/>
              <a:gd name="connsiteX4" fmla="*/ 2267110 w 2267110"/>
              <a:gd name="connsiteY4" fmla="*/ 338827 h 376474"/>
              <a:gd name="connsiteX5" fmla="*/ 2229463 w 2267110"/>
              <a:gd name="connsiteY5" fmla="*/ 376474 h 376474"/>
              <a:gd name="connsiteX6" fmla="*/ 37647 w 2267110"/>
              <a:gd name="connsiteY6" fmla="*/ 376474 h 376474"/>
              <a:gd name="connsiteX7" fmla="*/ 0 w 2267110"/>
              <a:gd name="connsiteY7" fmla="*/ 338827 h 376474"/>
              <a:gd name="connsiteX8" fmla="*/ 0 w 2267110"/>
              <a:gd name="connsiteY8" fmla="*/ 37647 h 37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7110" h="376474">
                <a:moveTo>
                  <a:pt x="0" y="37647"/>
                </a:moveTo>
                <a:cubicBezTo>
                  <a:pt x="0" y="16855"/>
                  <a:pt x="16855" y="0"/>
                  <a:pt x="37647" y="0"/>
                </a:cubicBezTo>
                <a:lnTo>
                  <a:pt x="2229463" y="0"/>
                </a:lnTo>
                <a:cubicBezTo>
                  <a:pt x="2250255" y="0"/>
                  <a:pt x="2267110" y="16855"/>
                  <a:pt x="2267110" y="37647"/>
                </a:cubicBezTo>
                <a:lnTo>
                  <a:pt x="2267110" y="338827"/>
                </a:lnTo>
                <a:cubicBezTo>
                  <a:pt x="2267110" y="359619"/>
                  <a:pt x="2250255" y="376474"/>
                  <a:pt x="2229463" y="376474"/>
                </a:cubicBezTo>
                <a:lnTo>
                  <a:pt x="37647" y="376474"/>
                </a:lnTo>
                <a:cubicBezTo>
                  <a:pt x="16855" y="376474"/>
                  <a:pt x="0" y="359619"/>
                  <a:pt x="0" y="338827"/>
                </a:cubicBezTo>
                <a:lnTo>
                  <a:pt x="0" y="3764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7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67" tIns="64367" rIns="64367" bIns="64367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Car mechatronics</a:t>
            </a:r>
          </a:p>
        </p:txBody>
      </p:sp>
      <p:sp>
        <p:nvSpPr>
          <p:cNvPr id="33" name="Freeform 32"/>
          <p:cNvSpPr/>
          <p:nvPr/>
        </p:nvSpPr>
        <p:spPr>
          <a:xfrm>
            <a:off x="981075" y="3014201"/>
            <a:ext cx="3226527" cy="468000"/>
          </a:xfrm>
          <a:custGeom>
            <a:avLst/>
            <a:gdLst>
              <a:gd name="connsiteX0" fmla="*/ 0 w 2267110"/>
              <a:gd name="connsiteY0" fmla="*/ 37647 h 376474"/>
              <a:gd name="connsiteX1" fmla="*/ 37647 w 2267110"/>
              <a:gd name="connsiteY1" fmla="*/ 0 h 376474"/>
              <a:gd name="connsiteX2" fmla="*/ 2229463 w 2267110"/>
              <a:gd name="connsiteY2" fmla="*/ 0 h 376474"/>
              <a:gd name="connsiteX3" fmla="*/ 2267110 w 2267110"/>
              <a:gd name="connsiteY3" fmla="*/ 37647 h 376474"/>
              <a:gd name="connsiteX4" fmla="*/ 2267110 w 2267110"/>
              <a:gd name="connsiteY4" fmla="*/ 338827 h 376474"/>
              <a:gd name="connsiteX5" fmla="*/ 2229463 w 2267110"/>
              <a:gd name="connsiteY5" fmla="*/ 376474 h 376474"/>
              <a:gd name="connsiteX6" fmla="*/ 37647 w 2267110"/>
              <a:gd name="connsiteY6" fmla="*/ 376474 h 376474"/>
              <a:gd name="connsiteX7" fmla="*/ 0 w 2267110"/>
              <a:gd name="connsiteY7" fmla="*/ 338827 h 376474"/>
              <a:gd name="connsiteX8" fmla="*/ 0 w 2267110"/>
              <a:gd name="connsiteY8" fmla="*/ 37647 h 37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7110" h="376474">
                <a:moveTo>
                  <a:pt x="0" y="37647"/>
                </a:moveTo>
                <a:cubicBezTo>
                  <a:pt x="0" y="16855"/>
                  <a:pt x="16855" y="0"/>
                  <a:pt x="37647" y="0"/>
                </a:cubicBezTo>
                <a:lnTo>
                  <a:pt x="2229463" y="0"/>
                </a:lnTo>
                <a:cubicBezTo>
                  <a:pt x="2250255" y="0"/>
                  <a:pt x="2267110" y="16855"/>
                  <a:pt x="2267110" y="37647"/>
                </a:cubicBezTo>
                <a:lnTo>
                  <a:pt x="2267110" y="338827"/>
                </a:lnTo>
                <a:cubicBezTo>
                  <a:pt x="2267110" y="359619"/>
                  <a:pt x="2250255" y="376474"/>
                  <a:pt x="2229463" y="376474"/>
                </a:cubicBezTo>
                <a:lnTo>
                  <a:pt x="37647" y="376474"/>
                </a:lnTo>
                <a:cubicBezTo>
                  <a:pt x="16855" y="376474"/>
                  <a:pt x="0" y="359619"/>
                  <a:pt x="0" y="338827"/>
                </a:cubicBezTo>
                <a:lnTo>
                  <a:pt x="0" y="3764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7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557" tIns="60557" rIns="60557" bIns="60557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Electronics, automation and command</a:t>
            </a:r>
          </a:p>
        </p:txBody>
      </p:sp>
      <p:sp>
        <p:nvSpPr>
          <p:cNvPr id="37" name="Freeform 36"/>
          <p:cNvSpPr/>
          <p:nvPr/>
        </p:nvSpPr>
        <p:spPr>
          <a:xfrm>
            <a:off x="981075" y="3536427"/>
            <a:ext cx="3226527" cy="468000"/>
          </a:xfrm>
          <a:custGeom>
            <a:avLst/>
            <a:gdLst>
              <a:gd name="connsiteX0" fmla="*/ 0 w 2267110"/>
              <a:gd name="connsiteY0" fmla="*/ 37647 h 376474"/>
              <a:gd name="connsiteX1" fmla="*/ 37647 w 2267110"/>
              <a:gd name="connsiteY1" fmla="*/ 0 h 376474"/>
              <a:gd name="connsiteX2" fmla="*/ 2229463 w 2267110"/>
              <a:gd name="connsiteY2" fmla="*/ 0 h 376474"/>
              <a:gd name="connsiteX3" fmla="*/ 2267110 w 2267110"/>
              <a:gd name="connsiteY3" fmla="*/ 37647 h 376474"/>
              <a:gd name="connsiteX4" fmla="*/ 2267110 w 2267110"/>
              <a:gd name="connsiteY4" fmla="*/ 338827 h 376474"/>
              <a:gd name="connsiteX5" fmla="*/ 2229463 w 2267110"/>
              <a:gd name="connsiteY5" fmla="*/ 376474 h 376474"/>
              <a:gd name="connsiteX6" fmla="*/ 37647 w 2267110"/>
              <a:gd name="connsiteY6" fmla="*/ 376474 h 376474"/>
              <a:gd name="connsiteX7" fmla="*/ 0 w 2267110"/>
              <a:gd name="connsiteY7" fmla="*/ 338827 h 376474"/>
              <a:gd name="connsiteX8" fmla="*/ 0 w 2267110"/>
              <a:gd name="connsiteY8" fmla="*/ 37647 h 37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7110" h="376474">
                <a:moveTo>
                  <a:pt x="0" y="37647"/>
                </a:moveTo>
                <a:cubicBezTo>
                  <a:pt x="0" y="16855"/>
                  <a:pt x="16855" y="0"/>
                  <a:pt x="37647" y="0"/>
                </a:cubicBezTo>
                <a:lnTo>
                  <a:pt x="2229463" y="0"/>
                </a:lnTo>
                <a:cubicBezTo>
                  <a:pt x="2250255" y="0"/>
                  <a:pt x="2267110" y="16855"/>
                  <a:pt x="2267110" y="37647"/>
                </a:cubicBezTo>
                <a:lnTo>
                  <a:pt x="2267110" y="338827"/>
                </a:lnTo>
                <a:cubicBezTo>
                  <a:pt x="2267110" y="359619"/>
                  <a:pt x="2250255" y="376474"/>
                  <a:pt x="2229463" y="376474"/>
                </a:cubicBezTo>
                <a:lnTo>
                  <a:pt x="37647" y="376474"/>
                </a:lnTo>
                <a:cubicBezTo>
                  <a:pt x="16855" y="376474"/>
                  <a:pt x="0" y="359619"/>
                  <a:pt x="0" y="338827"/>
                </a:cubicBezTo>
                <a:lnTo>
                  <a:pt x="0" y="3764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7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67" tIns="64367" rIns="64367" bIns="64367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Electronics &amp;  telecommunications</a:t>
            </a:r>
          </a:p>
        </p:txBody>
      </p:sp>
      <p:sp>
        <p:nvSpPr>
          <p:cNvPr id="39" name="Freeform 38"/>
          <p:cNvSpPr/>
          <p:nvPr/>
        </p:nvSpPr>
        <p:spPr>
          <a:xfrm>
            <a:off x="981075" y="4050028"/>
            <a:ext cx="3226527" cy="468000"/>
          </a:xfrm>
          <a:custGeom>
            <a:avLst/>
            <a:gdLst>
              <a:gd name="connsiteX0" fmla="*/ 0 w 2267110"/>
              <a:gd name="connsiteY0" fmla="*/ 37647 h 376474"/>
              <a:gd name="connsiteX1" fmla="*/ 37647 w 2267110"/>
              <a:gd name="connsiteY1" fmla="*/ 0 h 376474"/>
              <a:gd name="connsiteX2" fmla="*/ 2229463 w 2267110"/>
              <a:gd name="connsiteY2" fmla="*/ 0 h 376474"/>
              <a:gd name="connsiteX3" fmla="*/ 2267110 w 2267110"/>
              <a:gd name="connsiteY3" fmla="*/ 37647 h 376474"/>
              <a:gd name="connsiteX4" fmla="*/ 2267110 w 2267110"/>
              <a:gd name="connsiteY4" fmla="*/ 338827 h 376474"/>
              <a:gd name="connsiteX5" fmla="*/ 2229463 w 2267110"/>
              <a:gd name="connsiteY5" fmla="*/ 376474 h 376474"/>
              <a:gd name="connsiteX6" fmla="*/ 37647 w 2267110"/>
              <a:gd name="connsiteY6" fmla="*/ 376474 h 376474"/>
              <a:gd name="connsiteX7" fmla="*/ 0 w 2267110"/>
              <a:gd name="connsiteY7" fmla="*/ 338827 h 376474"/>
              <a:gd name="connsiteX8" fmla="*/ 0 w 2267110"/>
              <a:gd name="connsiteY8" fmla="*/ 37647 h 37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7110" h="376474">
                <a:moveTo>
                  <a:pt x="0" y="37647"/>
                </a:moveTo>
                <a:cubicBezTo>
                  <a:pt x="0" y="16855"/>
                  <a:pt x="16855" y="0"/>
                  <a:pt x="37647" y="0"/>
                </a:cubicBezTo>
                <a:lnTo>
                  <a:pt x="2229463" y="0"/>
                </a:lnTo>
                <a:cubicBezTo>
                  <a:pt x="2250255" y="0"/>
                  <a:pt x="2267110" y="16855"/>
                  <a:pt x="2267110" y="37647"/>
                </a:cubicBezTo>
                <a:lnTo>
                  <a:pt x="2267110" y="338827"/>
                </a:lnTo>
                <a:cubicBezTo>
                  <a:pt x="2267110" y="359619"/>
                  <a:pt x="2250255" y="376474"/>
                  <a:pt x="2229463" y="376474"/>
                </a:cubicBezTo>
                <a:lnTo>
                  <a:pt x="37647" y="376474"/>
                </a:lnTo>
                <a:cubicBezTo>
                  <a:pt x="16855" y="376474"/>
                  <a:pt x="0" y="359619"/>
                  <a:pt x="0" y="338827"/>
                </a:cubicBezTo>
                <a:lnTo>
                  <a:pt x="0" y="3764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7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557" tIns="60557" rIns="60557" bIns="60557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IT network installation &amp; management</a:t>
            </a:r>
          </a:p>
        </p:txBody>
      </p:sp>
      <p:sp>
        <p:nvSpPr>
          <p:cNvPr id="41" name="Freeform 40"/>
          <p:cNvSpPr/>
          <p:nvPr/>
        </p:nvSpPr>
        <p:spPr>
          <a:xfrm>
            <a:off x="981075" y="4577273"/>
            <a:ext cx="3226527" cy="468000"/>
          </a:xfrm>
          <a:custGeom>
            <a:avLst/>
            <a:gdLst>
              <a:gd name="connsiteX0" fmla="*/ 0 w 2267110"/>
              <a:gd name="connsiteY0" fmla="*/ 37647 h 376474"/>
              <a:gd name="connsiteX1" fmla="*/ 37647 w 2267110"/>
              <a:gd name="connsiteY1" fmla="*/ 0 h 376474"/>
              <a:gd name="connsiteX2" fmla="*/ 2229463 w 2267110"/>
              <a:gd name="connsiteY2" fmla="*/ 0 h 376474"/>
              <a:gd name="connsiteX3" fmla="*/ 2267110 w 2267110"/>
              <a:gd name="connsiteY3" fmla="*/ 37647 h 376474"/>
              <a:gd name="connsiteX4" fmla="*/ 2267110 w 2267110"/>
              <a:gd name="connsiteY4" fmla="*/ 338827 h 376474"/>
              <a:gd name="connsiteX5" fmla="*/ 2229463 w 2267110"/>
              <a:gd name="connsiteY5" fmla="*/ 376474 h 376474"/>
              <a:gd name="connsiteX6" fmla="*/ 37647 w 2267110"/>
              <a:gd name="connsiteY6" fmla="*/ 376474 h 376474"/>
              <a:gd name="connsiteX7" fmla="*/ 0 w 2267110"/>
              <a:gd name="connsiteY7" fmla="*/ 338827 h 376474"/>
              <a:gd name="connsiteX8" fmla="*/ 0 w 2267110"/>
              <a:gd name="connsiteY8" fmla="*/ 37647 h 37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7110" h="376474">
                <a:moveTo>
                  <a:pt x="0" y="37647"/>
                </a:moveTo>
                <a:cubicBezTo>
                  <a:pt x="0" y="16855"/>
                  <a:pt x="16855" y="0"/>
                  <a:pt x="37647" y="0"/>
                </a:cubicBezTo>
                <a:lnTo>
                  <a:pt x="2229463" y="0"/>
                </a:lnTo>
                <a:cubicBezTo>
                  <a:pt x="2250255" y="0"/>
                  <a:pt x="2267110" y="16855"/>
                  <a:pt x="2267110" y="37647"/>
                </a:cubicBezTo>
                <a:lnTo>
                  <a:pt x="2267110" y="338827"/>
                </a:lnTo>
                <a:cubicBezTo>
                  <a:pt x="2267110" y="359619"/>
                  <a:pt x="2250255" y="376474"/>
                  <a:pt x="2229463" y="376474"/>
                </a:cubicBezTo>
                <a:lnTo>
                  <a:pt x="37647" y="376474"/>
                </a:lnTo>
                <a:cubicBezTo>
                  <a:pt x="16855" y="376474"/>
                  <a:pt x="0" y="359619"/>
                  <a:pt x="0" y="338827"/>
                </a:cubicBezTo>
                <a:lnTo>
                  <a:pt x="0" y="3764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7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67" tIns="64367" rIns="64367" bIns="64367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Mechatronics</a:t>
            </a:r>
          </a:p>
        </p:txBody>
      </p:sp>
      <p:sp>
        <p:nvSpPr>
          <p:cNvPr id="43" name="Freeform 42"/>
          <p:cNvSpPr/>
          <p:nvPr/>
        </p:nvSpPr>
        <p:spPr>
          <a:xfrm>
            <a:off x="981075" y="5097967"/>
            <a:ext cx="3226527" cy="468000"/>
          </a:xfrm>
          <a:custGeom>
            <a:avLst/>
            <a:gdLst>
              <a:gd name="connsiteX0" fmla="*/ 0 w 2267110"/>
              <a:gd name="connsiteY0" fmla="*/ 37647 h 376474"/>
              <a:gd name="connsiteX1" fmla="*/ 37647 w 2267110"/>
              <a:gd name="connsiteY1" fmla="*/ 0 h 376474"/>
              <a:gd name="connsiteX2" fmla="*/ 2229463 w 2267110"/>
              <a:gd name="connsiteY2" fmla="*/ 0 h 376474"/>
              <a:gd name="connsiteX3" fmla="*/ 2267110 w 2267110"/>
              <a:gd name="connsiteY3" fmla="*/ 37647 h 376474"/>
              <a:gd name="connsiteX4" fmla="*/ 2267110 w 2267110"/>
              <a:gd name="connsiteY4" fmla="*/ 338827 h 376474"/>
              <a:gd name="connsiteX5" fmla="*/ 2229463 w 2267110"/>
              <a:gd name="connsiteY5" fmla="*/ 376474 h 376474"/>
              <a:gd name="connsiteX6" fmla="*/ 37647 w 2267110"/>
              <a:gd name="connsiteY6" fmla="*/ 376474 h 376474"/>
              <a:gd name="connsiteX7" fmla="*/ 0 w 2267110"/>
              <a:gd name="connsiteY7" fmla="*/ 338827 h 376474"/>
              <a:gd name="connsiteX8" fmla="*/ 0 w 2267110"/>
              <a:gd name="connsiteY8" fmla="*/ 37647 h 37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7110" h="376474">
                <a:moveTo>
                  <a:pt x="0" y="37647"/>
                </a:moveTo>
                <a:cubicBezTo>
                  <a:pt x="0" y="16855"/>
                  <a:pt x="16855" y="0"/>
                  <a:pt x="37647" y="0"/>
                </a:cubicBezTo>
                <a:lnTo>
                  <a:pt x="2229463" y="0"/>
                </a:lnTo>
                <a:cubicBezTo>
                  <a:pt x="2250255" y="0"/>
                  <a:pt x="2267110" y="16855"/>
                  <a:pt x="2267110" y="37647"/>
                </a:cubicBezTo>
                <a:lnTo>
                  <a:pt x="2267110" y="338827"/>
                </a:lnTo>
                <a:cubicBezTo>
                  <a:pt x="2267110" y="359619"/>
                  <a:pt x="2250255" y="376474"/>
                  <a:pt x="2229463" y="376474"/>
                </a:cubicBezTo>
                <a:lnTo>
                  <a:pt x="37647" y="376474"/>
                </a:lnTo>
                <a:cubicBezTo>
                  <a:pt x="16855" y="376474"/>
                  <a:pt x="0" y="359619"/>
                  <a:pt x="0" y="338827"/>
                </a:cubicBezTo>
                <a:lnTo>
                  <a:pt x="0" y="3764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7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67" tIns="64367" rIns="64367" bIns="64367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CNC machining &amp; programming</a:t>
            </a:r>
          </a:p>
        </p:txBody>
      </p:sp>
      <p:sp>
        <p:nvSpPr>
          <p:cNvPr id="45" name="Freeform 44"/>
          <p:cNvSpPr/>
          <p:nvPr/>
        </p:nvSpPr>
        <p:spPr>
          <a:xfrm>
            <a:off x="4903203" y="1026852"/>
            <a:ext cx="2402719" cy="874284"/>
          </a:xfrm>
          <a:custGeom>
            <a:avLst/>
            <a:gdLst>
              <a:gd name="connsiteX0" fmla="*/ 0 w 1715411"/>
              <a:gd name="connsiteY0" fmla="*/ 84986 h 849855"/>
              <a:gd name="connsiteX1" fmla="*/ 84986 w 1715411"/>
              <a:gd name="connsiteY1" fmla="*/ 0 h 849855"/>
              <a:gd name="connsiteX2" fmla="*/ 1630426 w 1715411"/>
              <a:gd name="connsiteY2" fmla="*/ 0 h 849855"/>
              <a:gd name="connsiteX3" fmla="*/ 1715412 w 1715411"/>
              <a:gd name="connsiteY3" fmla="*/ 84986 h 849855"/>
              <a:gd name="connsiteX4" fmla="*/ 1715411 w 1715411"/>
              <a:gd name="connsiteY4" fmla="*/ 764870 h 849855"/>
              <a:gd name="connsiteX5" fmla="*/ 1630425 w 1715411"/>
              <a:gd name="connsiteY5" fmla="*/ 849856 h 849855"/>
              <a:gd name="connsiteX6" fmla="*/ 84986 w 1715411"/>
              <a:gd name="connsiteY6" fmla="*/ 849855 h 849855"/>
              <a:gd name="connsiteX7" fmla="*/ 0 w 1715411"/>
              <a:gd name="connsiteY7" fmla="*/ 764869 h 849855"/>
              <a:gd name="connsiteX8" fmla="*/ 0 w 1715411"/>
              <a:gd name="connsiteY8" fmla="*/ 84986 h 84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5411" h="849855">
                <a:moveTo>
                  <a:pt x="0" y="84986"/>
                </a:moveTo>
                <a:cubicBezTo>
                  <a:pt x="0" y="38050"/>
                  <a:pt x="38050" y="0"/>
                  <a:pt x="84986" y="0"/>
                </a:cubicBezTo>
                <a:lnTo>
                  <a:pt x="1630426" y="0"/>
                </a:lnTo>
                <a:cubicBezTo>
                  <a:pt x="1677362" y="0"/>
                  <a:pt x="1715412" y="38050"/>
                  <a:pt x="1715412" y="84986"/>
                </a:cubicBezTo>
                <a:cubicBezTo>
                  <a:pt x="1715412" y="311614"/>
                  <a:pt x="1715411" y="538242"/>
                  <a:pt x="1715411" y="764870"/>
                </a:cubicBezTo>
                <a:cubicBezTo>
                  <a:pt x="1715411" y="811806"/>
                  <a:pt x="1677361" y="849856"/>
                  <a:pt x="1630425" y="849856"/>
                </a:cubicBezTo>
                <a:lnTo>
                  <a:pt x="84986" y="849855"/>
                </a:lnTo>
                <a:cubicBezTo>
                  <a:pt x="38050" y="849855"/>
                  <a:pt x="0" y="811805"/>
                  <a:pt x="0" y="764869"/>
                </a:cubicBezTo>
                <a:lnTo>
                  <a:pt x="0" y="8498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96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51" tIns="85851" rIns="85851" bIns="85851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FFFFFF"/>
                </a:solidFill>
              </a:rPr>
              <a:t>TECHNOLOGICAL </a:t>
            </a:r>
            <a:r>
              <a:rPr lang="en-US" sz="2400" b="1" dirty="0" smtClean="0">
                <a:solidFill>
                  <a:srgbClr val="FFFFFF"/>
                </a:solidFill>
              </a:rPr>
              <a:t>SPECIALIZATION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4500927" y="1968180"/>
            <a:ext cx="3225600" cy="468000"/>
          </a:xfrm>
          <a:custGeom>
            <a:avLst/>
            <a:gdLst>
              <a:gd name="connsiteX0" fmla="*/ 0 w 2192376"/>
              <a:gd name="connsiteY0" fmla="*/ 35043 h 350434"/>
              <a:gd name="connsiteX1" fmla="*/ 35043 w 2192376"/>
              <a:gd name="connsiteY1" fmla="*/ 0 h 350434"/>
              <a:gd name="connsiteX2" fmla="*/ 2157333 w 2192376"/>
              <a:gd name="connsiteY2" fmla="*/ 0 h 350434"/>
              <a:gd name="connsiteX3" fmla="*/ 2192376 w 2192376"/>
              <a:gd name="connsiteY3" fmla="*/ 35043 h 350434"/>
              <a:gd name="connsiteX4" fmla="*/ 2192376 w 2192376"/>
              <a:gd name="connsiteY4" fmla="*/ 315391 h 350434"/>
              <a:gd name="connsiteX5" fmla="*/ 2157333 w 2192376"/>
              <a:gd name="connsiteY5" fmla="*/ 350434 h 350434"/>
              <a:gd name="connsiteX6" fmla="*/ 35043 w 2192376"/>
              <a:gd name="connsiteY6" fmla="*/ 350434 h 350434"/>
              <a:gd name="connsiteX7" fmla="*/ 0 w 2192376"/>
              <a:gd name="connsiteY7" fmla="*/ 315391 h 350434"/>
              <a:gd name="connsiteX8" fmla="*/ 0 w 2192376"/>
              <a:gd name="connsiteY8" fmla="*/ 35043 h 35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2376" h="350434">
                <a:moveTo>
                  <a:pt x="0" y="35043"/>
                </a:moveTo>
                <a:cubicBezTo>
                  <a:pt x="0" y="15689"/>
                  <a:pt x="15689" y="0"/>
                  <a:pt x="35043" y="0"/>
                </a:cubicBezTo>
                <a:lnTo>
                  <a:pt x="2157333" y="0"/>
                </a:lnTo>
                <a:cubicBezTo>
                  <a:pt x="2176687" y="0"/>
                  <a:pt x="2192376" y="15689"/>
                  <a:pt x="2192376" y="35043"/>
                </a:cubicBezTo>
                <a:lnTo>
                  <a:pt x="2192376" y="315391"/>
                </a:lnTo>
                <a:cubicBezTo>
                  <a:pt x="2192376" y="334745"/>
                  <a:pt x="2176687" y="350434"/>
                  <a:pt x="2157333" y="350434"/>
                </a:cubicBezTo>
                <a:lnTo>
                  <a:pt x="35043" y="350434"/>
                </a:lnTo>
                <a:cubicBezTo>
                  <a:pt x="15689" y="350434"/>
                  <a:pt x="0" y="334745"/>
                  <a:pt x="0" y="315391"/>
                </a:cubicBezTo>
                <a:lnTo>
                  <a:pt x="0" y="3504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604" tIns="63604" rIns="63604" bIns="63604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Mechatronics technology</a:t>
            </a:r>
          </a:p>
        </p:txBody>
      </p:sp>
      <p:sp>
        <p:nvSpPr>
          <p:cNvPr id="49" name="Freeform 48"/>
          <p:cNvSpPr/>
          <p:nvPr/>
        </p:nvSpPr>
        <p:spPr>
          <a:xfrm>
            <a:off x="4500930" y="2493508"/>
            <a:ext cx="3225600" cy="468000"/>
          </a:xfrm>
          <a:custGeom>
            <a:avLst/>
            <a:gdLst>
              <a:gd name="connsiteX0" fmla="*/ 0 w 2192376"/>
              <a:gd name="connsiteY0" fmla="*/ 35043 h 350434"/>
              <a:gd name="connsiteX1" fmla="*/ 35043 w 2192376"/>
              <a:gd name="connsiteY1" fmla="*/ 0 h 350434"/>
              <a:gd name="connsiteX2" fmla="*/ 2157333 w 2192376"/>
              <a:gd name="connsiteY2" fmla="*/ 0 h 350434"/>
              <a:gd name="connsiteX3" fmla="*/ 2192376 w 2192376"/>
              <a:gd name="connsiteY3" fmla="*/ 35043 h 350434"/>
              <a:gd name="connsiteX4" fmla="*/ 2192376 w 2192376"/>
              <a:gd name="connsiteY4" fmla="*/ 315391 h 350434"/>
              <a:gd name="connsiteX5" fmla="*/ 2157333 w 2192376"/>
              <a:gd name="connsiteY5" fmla="*/ 350434 h 350434"/>
              <a:gd name="connsiteX6" fmla="*/ 35043 w 2192376"/>
              <a:gd name="connsiteY6" fmla="*/ 350434 h 350434"/>
              <a:gd name="connsiteX7" fmla="*/ 0 w 2192376"/>
              <a:gd name="connsiteY7" fmla="*/ 315391 h 350434"/>
              <a:gd name="connsiteX8" fmla="*/ 0 w 2192376"/>
              <a:gd name="connsiteY8" fmla="*/ 35043 h 35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2376" h="350434">
                <a:moveTo>
                  <a:pt x="0" y="35043"/>
                </a:moveTo>
                <a:cubicBezTo>
                  <a:pt x="0" y="15689"/>
                  <a:pt x="15689" y="0"/>
                  <a:pt x="35043" y="0"/>
                </a:cubicBezTo>
                <a:lnTo>
                  <a:pt x="2157333" y="0"/>
                </a:lnTo>
                <a:cubicBezTo>
                  <a:pt x="2176687" y="0"/>
                  <a:pt x="2192376" y="15689"/>
                  <a:pt x="2192376" y="35043"/>
                </a:cubicBezTo>
                <a:lnTo>
                  <a:pt x="2192376" y="315391"/>
                </a:lnTo>
                <a:cubicBezTo>
                  <a:pt x="2192376" y="334745"/>
                  <a:pt x="2176687" y="350434"/>
                  <a:pt x="2157333" y="350434"/>
                </a:cubicBezTo>
                <a:lnTo>
                  <a:pt x="35043" y="350434"/>
                </a:lnTo>
                <a:cubicBezTo>
                  <a:pt x="15689" y="350434"/>
                  <a:pt x="0" y="334745"/>
                  <a:pt x="0" y="315391"/>
                </a:cubicBezTo>
                <a:lnTo>
                  <a:pt x="0" y="3504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7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794" tIns="59794" rIns="59794" bIns="59794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IT network management </a:t>
            </a:r>
          </a:p>
        </p:txBody>
      </p:sp>
      <p:sp>
        <p:nvSpPr>
          <p:cNvPr id="51" name="Freeform 50"/>
          <p:cNvSpPr/>
          <p:nvPr/>
        </p:nvSpPr>
        <p:spPr>
          <a:xfrm>
            <a:off x="4500930" y="3009823"/>
            <a:ext cx="3225600" cy="468000"/>
          </a:xfrm>
          <a:custGeom>
            <a:avLst/>
            <a:gdLst>
              <a:gd name="connsiteX0" fmla="*/ 0 w 2192376"/>
              <a:gd name="connsiteY0" fmla="*/ 35043 h 350434"/>
              <a:gd name="connsiteX1" fmla="*/ 35043 w 2192376"/>
              <a:gd name="connsiteY1" fmla="*/ 0 h 350434"/>
              <a:gd name="connsiteX2" fmla="*/ 2157333 w 2192376"/>
              <a:gd name="connsiteY2" fmla="*/ 0 h 350434"/>
              <a:gd name="connsiteX3" fmla="*/ 2192376 w 2192376"/>
              <a:gd name="connsiteY3" fmla="*/ 35043 h 350434"/>
              <a:gd name="connsiteX4" fmla="*/ 2192376 w 2192376"/>
              <a:gd name="connsiteY4" fmla="*/ 315391 h 350434"/>
              <a:gd name="connsiteX5" fmla="*/ 2157333 w 2192376"/>
              <a:gd name="connsiteY5" fmla="*/ 350434 h 350434"/>
              <a:gd name="connsiteX6" fmla="*/ 35043 w 2192376"/>
              <a:gd name="connsiteY6" fmla="*/ 350434 h 350434"/>
              <a:gd name="connsiteX7" fmla="*/ 0 w 2192376"/>
              <a:gd name="connsiteY7" fmla="*/ 315391 h 350434"/>
              <a:gd name="connsiteX8" fmla="*/ 0 w 2192376"/>
              <a:gd name="connsiteY8" fmla="*/ 35043 h 35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2376" h="350434">
                <a:moveTo>
                  <a:pt x="0" y="35043"/>
                </a:moveTo>
                <a:cubicBezTo>
                  <a:pt x="0" y="15689"/>
                  <a:pt x="15689" y="0"/>
                  <a:pt x="35043" y="0"/>
                </a:cubicBezTo>
                <a:lnTo>
                  <a:pt x="2157333" y="0"/>
                </a:lnTo>
                <a:cubicBezTo>
                  <a:pt x="2176687" y="0"/>
                  <a:pt x="2192376" y="15689"/>
                  <a:pt x="2192376" y="35043"/>
                </a:cubicBezTo>
                <a:lnTo>
                  <a:pt x="2192376" y="315391"/>
                </a:lnTo>
                <a:cubicBezTo>
                  <a:pt x="2192376" y="334745"/>
                  <a:pt x="2176687" y="350434"/>
                  <a:pt x="2157333" y="350434"/>
                </a:cubicBezTo>
                <a:lnTo>
                  <a:pt x="35043" y="350434"/>
                </a:lnTo>
                <a:cubicBezTo>
                  <a:pt x="15689" y="350434"/>
                  <a:pt x="0" y="334745"/>
                  <a:pt x="0" y="315391"/>
                </a:cubicBezTo>
                <a:lnTo>
                  <a:pt x="0" y="3504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7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794" tIns="59794" rIns="59794" bIns="59794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Automation, robotics &amp; industrial control 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00B0F0"/>
                </a:solidFill>
              </a:rPr>
              <a:t>/ ATEC </a:t>
            </a:r>
            <a:r>
              <a:rPr lang="en-GB" sz="2400" dirty="0">
                <a:latin typeface="Calibri" panose="020F0502020204030204" pitchFamily="34" charset="0"/>
              </a:rPr>
              <a:t>| </a:t>
            </a:r>
            <a:r>
              <a:rPr lang="en-US" sz="2400" dirty="0">
                <a:latin typeface="Calibri" panose="020F0502020204030204" pitchFamily="34" charset="0"/>
              </a:rPr>
              <a:t>Business | </a:t>
            </a:r>
            <a:r>
              <a:rPr lang="en-US" sz="2400" dirty="0"/>
              <a:t>Vocational Training </a:t>
            </a:r>
            <a:r>
              <a:rPr lang="en-US" dirty="0"/>
              <a:t>| Vocational </a:t>
            </a:r>
            <a:r>
              <a:rPr lang="en-US" dirty="0" smtClean="0"/>
              <a:t>Training Offer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63693" y="5527957"/>
            <a:ext cx="1763733" cy="1897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>
                <a:solidFill>
                  <a:srgbClr val="33434C"/>
                </a:solidFill>
              </a:rPr>
              <a:t>Supported by</a:t>
            </a:r>
            <a:r>
              <a:rPr lang="en-US" sz="1200" dirty="0">
                <a:solidFill>
                  <a:srgbClr val="33434C"/>
                </a:solidFill>
              </a:rPr>
              <a:t>:</a:t>
            </a:r>
          </a:p>
        </p:txBody>
      </p:sp>
      <p:sp>
        <p:nvSpPr>
          <p:cNvPr id="44" name="Freeform 43"/>
          <p:cNvSpPr/>
          <p:nvPr/>
        </p:nvSpPr>
        <p:spPr>
          <a:xfrm>
            <a:off x="4500927" y="3533651"/>
            <a:ext cx="3225600" cy="468000"/>
          </a:xfrm>
          <a:custGeom>
            <a:avLst/>
            <a:gdLst>
              <a:gd name="connsiteX0" fmla="*/ 0 w 2192376"/>
              <a:gd name="connsiteY0" fmla="*/ 35043 h 350434"/>
              <a:gd name="connsiteX1" fmla="*/ 35043 w 2192376"/>
              <a:gd name="connsiteY1" fmla="*/ 0 h 350434"/>
              <a:gd name="connsiteX2" fmla="*/ 2157333 w 2192376"/>
              <a:gd name="connsiteY2" fmla="*/ 0 h 350434"/>
              <a:gd name="connsiteX3" fmla="*/ 2192376 w 2192376"/>
              <a:gd name="connsiteY3" fmla="*/ 35043 h 350434"/>
              <a:gd name="connsiteX4" fmla="*/ 2192376 w 2192376"/>
              <a:gd name="connsiteY4" fmla="*/ 315391 h 350434"/>
              <a:gd name="connsiteX5" fmla="*/ 2157333 w 2192376"/>
              <a:gd name="connsiteY5" fmla="*/ 350434 h 350434"/>
              <a:gd name="connsiteX6" fmla="*/ 35043 w 2192376"/>
              <a:gd name="connsiteY6" fmla="*/ 350434 h 350434"/>
              <a:gd name="connsiteX7" fmla="*/ 0 w 2192376"/>
              <a:gd name="connsiteY7" fmla="*/ 315391 h 350434"/>
              <a:gd name="connsiteX8" fmla="*/ 0 w 2192376"/>
              <a:gd name="connsiteY8" fmla="*/ 35043 h 35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2376" h="350434">
                <a:moveTo>
                  <a:pt x="0" y="35043"/>
                </a:moveTo>
                <a:cubicBezTo>
                  <a:pt x="0" y="15689"/>
                  <a:pt x="15689" y="0"/>
                  <a:pt x="35043" y="0"/>
                </a:cubicBezTo>
                <a:lnTo>
                  <a:pt x="2157333" y="0"/>
                </a:lnTo>
                <a:cubicBezTo>
                  <a:pt x="2176687" y="0"/>
                  <a:pt x="2192376" y="15689"/>
                  <a:pt x="2192376" y="35043"/>
                </a:cubicBezTo>
                <a:lnTo>
                  <a:pt x="2192376" y="315391"/>
                </a:lnTo>
                <a:cubicBezTo>
                  <a:pt x="2192376" y="334745"/>
                  <a:pt x="2176687" y="350434"/>
                  <a:pt x="2157333" y="350434"/>
                </a:cubicBezTo>
                <a:lnTo>
                  <a:pt x="35043" y="350434"/>
                </a:lnTo>
                <a:cubicBezTo>
                  <a:pt x="15689" y="350434"/>
                  <a:pt x="0" y="334745"/>
                  <a:pt x="0" y="315391"/>
                </a:cubicBezTo>
                <a:lnTo>
                  <a:pt x="0" y="3504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7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794" tIns="59794" rIns="59794" bIns="59794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Car mechatronics, planning and processes’ control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3588" y="5434176"/>
            <a:ext cx="1667575" cy="339062"/>
          </a:xfrm>
          <a:prstGeom prst="rect">
            <a:avLst/>
          </a:prstGeom>
        </p:spPr>
      </p:pic>
      <p:sp>
        <p:nvSpPr>
          <p:cNvPr id="48" name="Freeform 47"/>
          <p:cNvSpPr/>
          <p:nvPr/>
        </p:nvSpPr>
        <p:spPr>
          <a:xfrm>
            <a:off x="4497859" y="4054617"/>
            <a:ext cx="3225600" cy="468000"/>
          </a:xfrm>
          <a:custGeom>
            <a:avLst/>
            <a:gdLst>
              <a:gd name="connsiteX0" fmla="*/ 0 w 2192376"/>
              <a:gd name="connsiteY0" fmla="*/ 35043 h 350434"/>
              <a:gd name="connsiteX1" fmla="*/ 35043 w 2192376"/>
              <a:gd name="connsiteY1" fmla="*/ 0 h 350434"/>
              <a:gd name="connsiteX2" fmla="*/ 2157333 w 2192376"/>
              <a:gd name="connsiteY2" fmla="*/ 0 h 350434"/>
              <a:gd name="connsiteX3" fmla="*/ 2192376 w 2192376"/>
              <a:gd name="connsiteY3" fmla="*/ 35043 h 350434"/>
              <a:gd name="connsiteX4" fmla="*/ 2192376 w 2192376"/>
              <a:gd name="connsiteY4" fmla="*/ 315391 h 350434"/>
              <a:gd name="connsiteX5" fmla="*/ 2157333 w 2192376"/>
              <a:gd name="connsiteY5" fmla="*/ 350434 h 350434"/>
              <a:gd name="connsiteX6" fmla="*/ 35043 w 2192376"/>
              <a:gd name="connsiteY6" fmla="*/ 350434 h 350434"/>
              <a:gd name="connsiteX7" fmla="*/ 0 w 2192376"/>
              <a:gd name="connsiteY7" fmla="*/ 315391 h 350434"/>
              <a:gd name="connsiteX8" fmla="*/ 0 w 2192376"/>
              <a:gd name="connsiteY8" fmla="*/ 35043 h 35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2376" h="350434">
                <a:moveTo>
                  <a:pt x="0" y="35043"/>
                </a:moveTo>
                <a:cubicBezTo>
                  <a:pt x="0" y="15689"/>
                  <a:pt x="15689" y="0"/>
                  <a:pt x="35043" y="0"/>
                </a:cubicBezTo>
                <a:lnTo>
                  <a:pt x="2157333" y="0"/>
                </a:lnTo>
                <a:cubicBezTo>
                  <a:pt x="2176687" y="0"/>
                  <a:pt x="2192376" y="15689"/>
                  <a:pt x="2192376" y="35043"/>
                </a:cubicBezTo>
                <a:lnTo>
                  <a:pt x="2192376" y="315391"/>
                </a:lnTo>
                <a:cubicBezTo>
                  <a:pt x="2192376" y="334745"/>
                  <a:pt x="2176687" y="350434"/>
                  <a:pt x="2157333" y="350434"/>
                </a:cubicBezTo>
                <a:lnTo>
                  <a:pt x="35043" y="350434"/>
                </a:lnTo>
                <a:cubicBezTo>
                  <a:pt x="15689" y="350434"/>
                  <a:pt x="0" y="334745"/>
                  <a:pt x="0" y="315391"/>
                </a:cubicBezTo>
                <a:lnTo>
                  <a:pt x="0" y="3504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7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794" tIns="59794" rIns="59794" bIns="59794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Telecommunications &amp; Networks</a:t>
            </a:r>
          </a:p>
        </p:txBody>
      </p:sp>
      <p:sp>
        <p:nvSpPr>
          <p:cNvPr id="50" name="Freeform 49"/>
          <p:cNvSpPr/>
          <p:nvPr/>
        </p:nvSpPr>
        <p:spPr>
          <a:xfrm>
            <a:off x="4500927" y="4573071"/>
            <a:ext cx="3225600" cy="468000"/>
          </a:xfrm>
          <a:custGeom>
            <a:avLst/>
            <a:gdLst>
              <a:gd name="connsiteX0" fmla="*/ 0 w 2192376"/>
              <a:gd name="connsiteY0" fmla="*/ 35043 h 350434"/>
              <a:gd name="connsiteX1" fmla="*/ 35043 w 2192376"/>
              <a:gd name="connsiteY1" fmla="*/ 0 h 350434"/>
              <a:gd name="connsiteX2" fmla="*/ 2157333 w 2192376"/>
              <a:gd name="connsiteY2" fmla="*/ 0 h 350434"/>
              <a:gd name="connsiteX3" fmla="*/ 2192376 w 2192376"/>
              <a:gd name="connsiteY3" fmla="*/ 35043 h 350434"/>
              <a:gd name="connsiteX4" fmla="*/ 2192376 w 2192376"/>
              <a:gd name="connsiteY4" fmla="*/ 315391 h 350434"/>
              <a:gd name="connsiteX5" fmla="*/ 2157333 w 2192376"/>
              <a:gd name="connsiteY5" fmla="*/ 350434 h 350434"/>
              <a:gd name="connsiteX6" fmla="*/ 35043 w 2192376"/>
              <a:gd name="connsiteY6" fmla="*/ 350434 h 350434"/>
              <a:gd name="connsiteX7" fmla="*/ 0 w 2192376"/>
              <a:gd name="connsiteY7" fmla="*/ 315391 h 350434"/>
              <a:gd name="connsiteX8" fmla="*/ 0 w 2192376"/>
              <a:gd name="connsiteY8" fmla="*/ 35043 h 35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2376" h="350434">
                <a:moveTo>
                  <a:pt x="0" y="35043"/>
                </a:moveTo>
                <a:cubicBezTo>
                  <a:pt x="0" y="15689"/>
                  <a:pt x="15689" y="0"/>
                  <a:pt x="35043" y="0"/>
                </a:cubicBezTo>
                <a:lnTo>
                  <a:pt x="2157333" y="0"/>
                </a:lnTo>
                <a:cubicBezTo>
                  <a:pt x="2176687" y="0"/>
                  <a:pt x="2192376" y="15689"/>
                  <a:pt x="2192376" y="35043"/>
                </a:cubicBezTo>
                <a:lnTo>
                  <a:pt x="2192376" y="315391"/>
                </a:lnTo>
                <a:cubicBezTo>
                  <a:pt x="2192376" y="334745"/>
                  <a:pt x="2176687" y="350434"/>
                  <a:pt x="2157333" y="350434"/>
                </a:cubicBezTo>
                <a:lnTo>
                  <a:pt x="35043" y="350434"/>
                </a:lnTo>
                <a:cubicBezTo>
                  <a:pt x="15689" y="350434"/>
                  <a:pt x="0" y="334745"/>
                  <a:pt x="0" y="315391"/>
                </a:cubicBezTo>
                <a:lnTo>
                  <a:pt x="0" y="3504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7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794" tIns="59794" rIns="59794" bIns="59794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IT Technologies and programming</a:t>
            </a:r>
          </a:p>
        </p:txBody>
      </p:sp>
      <p:sp>
        <p:nvSpPr>
          <p:cNvPr id="52" name="Freeform 51"/>
          <p:cNvSpPr/>
          <p:nvPr/>
        </p:nvSpPr>
        <p:spPr>
          <a:xfrm>
            <a:off x="4500927" y="5094613"/>
            <a:ext cx="3225600" cy="468000"/>
          </a:xfrm>
          <a:custGeom>
            <a:avLst/>
            <a:gdLst>
              <a:gd name="connsiteX0" fmla="*/ 0 w 2192376"/>
              <a:gd name="connsiteY0" fmla="*/ 35043 h 350434"/>
              <a:gd name="connsiteX1" fmla="*/ 35043 w 2192376"/>
              <a:gd name="connsiteY1" fmla="*/ 0 h 350434"/>
              <a:gd name="connsiteX2" fmla="*/ 2157333 w 2192376"/>
              <a:gd name="connsiteY2" fmla="*/ 0 h 350434"/>
              <a:gd name="connsiteX3" fmla="*/ 2192376 w 2192376"/>
              <a:gd name="connsiteY3" fmla="*/ 35043 h 350434"/>
              <a:gd name="connsiteX4" fmla="*/ 2192376 w 2192376"/>
              <a:gd name="connsiteY4" fmla="*/ 315391 h 350434"/>
              <a:gd name="connsiteX5" fmla="*/ 2157333 w 2192376"/>
              <a:gd name="connsiteY5" fmla="*/ 350434 h 350434"/>
              <a:gd name="connsiteX6" fmla="*/ 35043 w 2192376"/>
              <a:gd name="connsiteY6" fmla="*/ 350434 h 350434"/>
              <a:gd name="connsiteX7" fmla="*/ 0 w 2192376"/>
              <a:gd name="connsiteY7" fmla="*/ 315391 h 350434"/>
              <a:gd name="connsiteX8" fmla="*/ 0 w 2192376"/>
              <a:gd name="connsiteY8" fmla="*/ 35043 h 35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2376" h="350434">
                <a:moveTo>
                  <a:pt x="0" y="35043"/>
                </a:moveTo>
                <a:cubicBezTo>
                  <a:pt x="0" y="15689"/>
                  <a:pt x="15689" y="0"/>
                  <a:pt x="35043" y="0"/>
                </a:cubicBezTo>
                <a:lnTo>
                  <a:pt x="2157333" y="0"/>
                </a:lnTo>
                <a:cubicBezTo>
                  <a:pt x="2176687" y="0"/>
                  <a:pt x="2192376" y="15689"/>
                  <a:pt x="2192376" y="35043"/>
                </a:cubicBezTo>
                <a:lnTo>
                  <a:pt x="2192376" y="315391"/>
                </a:lnTo>
                <a:cubicBezTo>
                  <a:pt x="2192376" y="334745"/>
                  <a:pt x="2176687" y="350434"/>
                  <a:pt x="2157333" y="350434"/>
                </a:cubicBezTo>
                <a:lnTo>
                  <a:pt x="35043" y="350434"/>
                </a:lnTo>
                <a:cubicBezTo>
                  <a:pt x="15689" y="350434"/>
                  <a:pt x="0" y="334745"/>
                  <a:pt x="0" y="315391"/>
                </a:cubicBezTo>
                <a:lnTo>
                  <a:pt x="0" y="3504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7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794" tIns="59794" rIns="59794" bIns="59794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Industrial Supervisor</a:t>
            </a:r>
          </a:p>
        </p:txBody>
      </p:sp>
      <p:sp>
        <p:nvSpPr>
          <p:cNvPr id="53" name="Freeform 52"/>
          <p:cNvSpPr/>
          <p:nvPr/>
        </p:nvSpPr>
        <p:spPr>
          <a:xfrm>
            <a:off x="981075" y="6137478"/>
            <a:ext cx="3226527" cy="468000"/>
          </a:xfrm>
          <a:custGeom>
            <a:avLst/>
            <a:gdLst>
              <a:gd name="connsiteX0" fmla="*/ 0 w 1681777"/>
              <a:gd name="connsiteY0" fmla="*/ 36466 h 364655"/>
              <a:gd name="connsiteX1" fmla="*/ 36466 w 1681777"/>
              <a:gd name="connsiteY1" fmla="*/ 0 h 364655"/>
              <a:gd name="connsiteX2" fmla="*/ 1645312 w 1681777"/>
              <a:gd name="connsiteY2" fmla="*/ 0 h 364655"/>
              <a:gd name="connsiteX3" fmla="*/ 1681778 w 1681777"/>
              <a:gd name="connsiteY3" fmla="*/ 36466 h 364655"/>
              <a:gd name="connsiteX4" fmla="*/ 1681777 w 1681777"/>
              <a:gd name="connsiteY4" fmla="*/ 328190 h 364655"/>
              <a:gd name="connsiteX5" fmla="*/ 1645311 w 1681777"/>
              <a:gd name="connsiteY5" fmla="*/ 364656 h 364655"/>
              <a:gd name="connsiteX6" fmla="*/ 36466 w 1681777"/>
              <a:gd name="connsiteY6" fmla="*/ 364655 h 364655"/>
              <a:gd name="connsiteX7" fmla="*/ 0 w 1681777"/>
              <a:gd name="connsiteY7" fmla="*/ 328189 h 364655"/>
              <a:gd name="connsiteX8" fmla="*/ 0 w 1681777"/>
              <a:gd name="connsiteY8" fmla="*/ 36466 h 36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1777" h="364655">
                <a:moveTo>
                  <a:pt x="0" y="36466"/>
                </a:moveTo>
                <a:cubicBezTo>
                  <a:pt x="0" y="16326"/>
                  <a:pt x="16326" y="0"/>
                  <a:pt x="36466" y="0"/>
                </a:cubicBezTo>
                <a:lnTo>
                  <a:pt x="1645312" y="0"/>
                </a:lnTo>
                <a:cubicBezTo>
                  <a:pt x="1665452" y="0"/>
                  <a:pt x="1681778" y="16326"/>
                  <a:pt x="1681778" y="36466"/>
                </a:cubicBezTo>
                <a:cubicBezTo>
                  <a:pt x="1681778" y="133707"/>
                  <a:pt x="1681777" y="230949"/>
                  <a:pt x="1681777" y="328190"/>
                </a:cubicBezTo>
                <a:cubicBezTo>
                  <a:pt x="1681777" y="348330"/>
                  <a:pt x="1665451" y="364656"/>
                  <a:pt x="1645311" y="364656"/>
                </a:cubicBezTo>
                <a:lnTo>
                  <a:pt x="36466" y="364655"/>
                </a:lnTo>
                <a:cubicBezTo>
                  <a:pt x="16326" y="364655"/>
                  <a:pt x="0" y="348329"/>
                  <a:pt x="0" y="328189"/>
                </a:cubicBezTo>
                <a:lnTo>
                  <a:pt x="0" y="364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7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67" tIns="64367" rIns="64367" bIns="64367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Tool and Die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5" name="Subtitle 2"/>
          <p:cNvSpPr txBox="1">
            <a:spLocks/>
          </p:cNvSpPr>
          <p:nvPr/>
        </p:nvSpPr>
        <p:spPr bwMode="auto">
          <a:xfrm>
            <a:off x="580142" y="6416675"/>
            <a:ext cx="11346747" cy="44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66700" marR="0" indent="-265113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2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33400" marR="0" indent="-265113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84225" marR="0" indent="-2492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047750" marR="0" indent="-2619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400" dirty="0" err="1" smtClean="0"/>
              <a:t>Lisbon</a:t>
            </a:r>
            <a:r>
              <a:rPr lang="pt-PT" sz="1400" dirty="0" smtClean="0"/>
              <a:t> </a:t>
            </a:r>
            <a:r>
              <a:rPr lang="pt-PT" sz="1400" dirty="0" err="1" smtClean="0"/>
              <a:t>Tech</a:t>
            </a:r>
            <a:r>
              <a:rPr lang="pt-PT" sz="1400" dirty="0" smtClean="0"/>
              <a:t> </a:t>
            </a:r>
            <a:r>
              <a:rPr lang="pt-PT" sz="1400" dirty="0" err="1" smtClean="0"/>
              <a:t>Week</a:t>
            </a:r>
            <a:r>
              <a:rPr lang="pt-PT" sz="1400" dirty="0" smtClean="0"/>
              <a:t> 22.06.2016 </a:t>
            </a:r>
            <a:r>
              <a:rPr lang="pt-PT" sz="1400" b="1" dirty="0" smtClean="0">
                <a:solidFill>
                  <a:srgbClr val="00B0F0"/>
                </a:solidFill>
              </a:rPr>
              <a:t>/</a:t>
            </a:r>
            <a:r>
              <a:rPr lang="pt-PT" sz="1400" dirty="0" smtClean="0"/>
              <a:t> </a:t>
            </a:r>
            <a:r>
              <a:rPr lang="pt-PT" sz="1400" b="1" dirty="0" smtClean="0">
                <a:solidFill>
                  <a:srgbClr val="00B0F0"/>
                </a:solidFill>
              </a:rPr>
              <a:t>www.atec.pt</a:t>
            </a:r>
            <a:endParaRPr lang="pt-PT" sz="1400" b="1" dirty="0">
              <a:solidFill>
                <a:srgbClr val="00B0F0"/>
              </a:solidFill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4505410" y="5622847"/>
            <a:ext cx="3225600" cy="468000"/>
          </a:xfrm>
          <a:custGeom>
            <a:avLst/>
            <a:gdLst>
              <a:gd name="connsiteX0" fmla="*/ 0 w 2192376"/>
              <a:gd name="connsiteY0" fmla="*/ 35043 h 350434"/>
              <a:gd name="connsiteX1" fmla="*/ 35043 w 2192376"/>
              <a:gd name="connsiteY1" fmla="*/ 0 h 350434"/>
              <a:gd name="connsiteX2" fmla="*/ 2157333 w 2192376"/>
              <a:gd name="connsiteY2" fmla="*/ 0 h 350434"/>
              <a:gd name="connsiteX3" fmla="*/ 2192376 w 2192376"/>
              <a:gd name="connsiteY3" fmla="*/ 35043 h 350434"/>
              <a:gd name="connsiteX4" fmla="*/ 2192376 w 2192376"/>
              <a:gd name="connsiteY4" fmla="*/ 315391 h 350434"/>
              <a:gd name="connsiteX5" fmla="*/ 2157333 w 2192376"/>
              <a:gd name="connsiteY5" fmla="*/ 350434 h 350434"/>
              <a:gd name="connsiteX6" fmla="*/ 35043 w 2192376"/>
              <a:gd name="connsiteY6" fmla="*/ 350434 h 350434"/>
              <a:gd name="connsiteX7" fmla="*/ 0 w 2192376"/>
              <a:gd name="connsiteY7" fmla="*/ 315391 h 350434"/>
              <a:gd name="connsiteX8" fmla="*/ 0 w 2192376"/>
              <a:gd name="connsiteY8" fmla="*/ 35043 h 35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2376" h="350434">
                <a:moveTo>
                  <a:pt x="0" y="35043"/>
                </a:moveTo>
                <a:cubicBezTo>
                  <a:pt x="0" y="15689"/>
                  <a:pt x="15689" y="0"/>
                  <a:pt x="35043" y="0"/>
                </a:cubicBezTo>
                <a:lnTo>
                  <a:pt x="2157333" y="0"/>
                </a:lnTo>
                <a:cubicBezTo>
                  <a:pt x="2176687" y="0"/>
                  <a:pt x="2192376" y="15689"/>
                  <a:pt x="2192376" y="35043"/>
                </a:cubicBezTo>
                <a:lnTo>
                  <a:pt x="2192376" y="315391"/>
                </a:lnTo>
                <a:cubicBezTo>
                  <a:pt x="2192376" y="334745"/>
                  <a:pt x="2176687" y="350434"/>
                  <a:pt x="2157333" y="350434"/>
                </a:cubicBezTo>
                <a:lnTo>
                  <a:pt x="35043" y="350434"/>
                </a:lnTo>
                <a:cubicBezTo>
                  <a:pt x="15689" y="350434"/>
                  <a:pt x="0" y="334745"/>
                  <a:pt x="0" y="315391"/>
                </a:cubicBezTo>
                <a:lnTo>
                  <a:pt x="0" y="3504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7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794" tIns="59794" rIns="59794" bIns="59794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Cybersecurity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4505410" y="6143813"/>
            <a:ext cx="3225600" cy="468000"/>
          </a:xfrm>
          <a:custGeom>
            <a:avLst/>
            <a:gdLst>
              <a:gd name="connsiteX0" fmla="*/ 0 w 2192376"/>
              <a:gd name="connsiteY0" fmla="*/ 35043 h 350434"/>
              <a:gd name="connsiteX1" fmla="*/ 35043 w 2192376"/>
              <a:gd name="connsiteY1" fmla="*/ 0 h 350434"/>
              <a:gd name="connsiteX2" fmla="*/ 2157333 w 2192376"/>
              <a:gd name="connsiteY2" fmla="*/ 0 h 350434"/>
              <a:gd name="connsiteX3" fmla="*/ 2192376 w 2192376"/>
              <a:gd name="connsiteY3" fmla="*/ 35043 h 350434"/>
              <a:gd name="connsiteX4" fmla="*/ 2192376 w 2192376"/>
              <a:gd name="connsiteY4" fmla="*/ 315391 h 350434"/>
              <a:gd name="connsiteX5" fmla="*/ 2157333 w 2192376"/>
              <a:gd name="connsiteY5" fmla="*/ 350434 h 350434"/>
              <a:gd name="connsiteX6" fmla="*/ 35043 w 2192376"/>
              <a:gd name="connsiteY6" fmla="*/ 350434 h 350434"/>
              <a:gd name="connsiteX7" fmla="*/ 0 w 2192376"/>
              <a:gd name="connsiteY7" fmla="*/ 315391 h 350434"/>
              <a:gd name="connsiteX8" fmla="*/ 0 w 2192376"/>
              <a:gd name="connsiteY8" fmla="*/ 35043 h 35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2376" h="350434">
                <a:moveTo>
                  <a:pt x="0" y="35043"/>
                </a:moveTo>
                <a:cubicBezTo>
                  <a:pt x="0" y="15689"/>
                  <a:pt x="15689" y="0"/>
                  <a:pt x="35043" y="0"/>
                </a:cubicBezTo>
                <a:lnTo>
                  <a:pt x="2157333" y="0"/>
                </a:lnTo>
                <a:cubicBezTo>
                  <a:pt x="2176687" y="0"/>
                  <a:pt x="2192376" y="15689"/>
                  <a:pt x="2192376" y="35043"/>
                </a:cubicBezTo>
                <a:lnTo>
                  <a:pt x="2192376" y="315391"/>
                </a:lnTo>
                <a:cubicBezTo>
                  <a:pt x="2192376" y="334745"/>
                  <a:pt x="2176687" y="350434"/>
                  <a:pt x="2157333" y="350434"/>
                </a:cubicBezTo>
                <a:lnTo>
                  <a:pt x="35043" y="350434"/>
                </a:lnTo>
                <a:cubicBezTo>
                  <a:pt x="15689" y="350434"/>
                  <a:pt x="0" y="334745"/>
                  <a:pt x="0" y="315391"/>
                </a:cubicBezTo>
                <a:lnTo>
                  <a:pt x="0" y="3504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7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794" tIns="59794" rIns="59794" bIns="59794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Smart Grids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132182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00B0F0"/>
                </a:solidFill>
              </a:rPr>
              <a:t>/ ATEC </a:t>
            </a:r>
            <a:r>
              <a:rPr lang="en-GB" sz="2400" dirty="0">
                <a:latin typeface="Calibri" panose="020F0502020204030204" pitchFamily="34" charset="0"/>
              </a:rPr>
              <a:t>| </a:t>
            </a:r>
            <a:r>
              <a:rPr lang="en-US" sz="2400" dirty="0">
                <a:latin typeface="Calibri" panose="020F0502020204030204" pitchFamily="34" charset="0"/>
              </a:rPr>
              <a:t>Business | </a:t>
            </a:r>
            <a:r>
              <a:rPr lang="en-US" sz="2400" dirty="0"/>
              <a:t>Vocational Training </a:t>
            </a:r>
            <a:r>
              <a:rPr lang="en-US" dirty="0"/>
              <a:t>| </a:t>
            </a:r>
            <a:r>
              <a:rPr lang="en-US" dirty="0" smtClean="0"/>
              <a:t>Selection </a:t>
            </a:r>
            <a:r>
              <a:rPr lang="en-US" dirty="0"/>
              <a:t>P</a:t>
            </a:r>
            <a:r>
              <a:rPr lang="en-US" dirty="0" smtClean="0"/>
              <a:t>rocess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94729420"/>
              </p:ext>
            </p:extLst>
          </p:nvPr>
        </p:nvGraphicFramePr>
        <p:xfrm>
          <a:off x="580142" y="937260"/>
          <a:ext cx="11022896" cy="4732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/>
          <a:srcRect r="51125"/>
          <a:stretch/>
        </p:blipFill>
        <p:spPr>
          <a:xfrm>
            <a:off x="8693624" y="4444072"/>
            <a:ext cx="2909414" cy="1942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473575" y="4933218"/>
            <a:ext cx="3451860" cy="7658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3200" dirty="0" smtClean="0">
                <a:solidFill>
                  <a:srgbClr val="007DC5"/>
                </a:solidFill>
              </a:rPr>
              <a:t>Avg. 3 : 1</a:t>
            </a:r>
          </a:p>
          <a:p>
            <a:pPr algn="ctr"/>
            <a:r>
              <a:rPr lang="en-GB" sz="2100" dirty="0" smtClean="0"/>
              <a:t>   Candidates : Vacancies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580142" y="6416675"/>
            <a:ext cx="11346747" cy="44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66700" marR="0" indent="-265113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2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33400" marR="0" indent="-265113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84225" marR="0" indent="-2492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047750" marR="0" indent="-2619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400" dirty="0" err="1" smtClean="0"/>
              <a:t>Lisbon</a:t>
            </a:r>
            <a:r>
              <a:rPr lang="pt-PT" sz="1400" dirty="0" smtClean="0"/>
              <a:t> </a:t>
            </a:r>
            <a:r>
              <a:rPr lang="pt-PT" sz="1400" dirty="0" err="1" smtClean="0"/>
              <a:t>Tech</a:t>
            </a:r>
            <a:r>
              <a:rPr lang="pt-PT" sz="1400" dirty="0" smtClean="0"/>
              <a:t> </a:t>
            </a:r>
            <a:r>
              <a:rPr lang="pt-PT" sz="1400" dirty="0" err="1" smtClean="0"/>
              <a:t>Week</a:t>
            </a:r>
            <a:r>
              <a:rPr lang="pt-PT" sz="1400" dirty="0" smtClean="0"/>
              <a:t> 22.06.2016 </a:t>
            </a:r>
            <a:r>
              <a:rPr lang="pt-PT" sz="1400" b="1" dirty="0" smtClean="0">
                <a:solidFill>
                  <a:srgbClr val="00B0F0"/>
                </a:solidFill>
              </a:rPr>
              <a:t>/</a:t>
            </a:r>
            <a:r>
              <a:rPr lang="pt-PT" sz="1400" dirty="0" smtClean="0"/>
              <a:t> </a:t>
            </a:r>
            <a:r>
              <a:rPr lang="pt-PT" sz="1400" b="1" dirty="0" smtClean="0">
                <a:solidFill>
                  <a:srgbClr val="00B0F0"/>
                </a:solidFill>
              </a:rPr>
              <a:t>www.atec.pt</a:t>
            </a:r>
            <a:endParaRPr lang="pt-PT" sz="1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62547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00B0F0"/>
                </a:solidFill>
              </a:rPr>
              <a:t>/ ATEC </a:t>
            </a:r>
            <a:r>
              <a:rPr lang="en-GB" sz="2400" dirty="0">
                <a:latin typeface="Calibri" panose="020F0502020204030204" pitchFamily="34" charset="0"/>
              </a:rPr>
              <a:t>| </a:t>
            </a:r>
            <a:r>
              <a:rPr lang="en-US" sz="2400" dirty="0">
                <a:latin typeface="Calibri" panose="020F0502020204030204" pitchFamily="34" charset="0"/>
              </a:rPr>
              <a:t>Business | </a:t>
            </a:r>
            <a:r>
              <a:rPr lang="en-US" sz="2400" dirty="0"/>
              <a:t>Vocational Training </a:t>
            </a:r>
            <a:r>
              <a:rPr lang="en-US" dirty="0"/>
              <a:t>| </a:t>
            </a:r>
            <a:r>
              <a:rPr lang="pt-PT" dirty="0" smtClean="0">
                <a:latin typeface="Calibri" panose="020F0502020204030204" pitchFamily="34" charset="0"/>
              </a:rPr>
              <a:t>Training </a:t>
            </a:r>
            <a:r>
              <a:rPr lang="pt-PT" dirty="0" err="1" smtClean="0">
                <a:latin typeface="Calibri" panose="020F0502020204030204" pitchFamily="34" charset="0"/>
              </a:rPr>
              <a:t>Paths</a:t>
            </a:r>
            <a:endParaRPr lang="pt-PT" dirty="0">
              <a:latin typeface="Calibri" panose="020F050202020403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6510" y="1326724"/>
            <a:ext cx="2547288" cy="202038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 smtClean="0">
                <a:solidFill>
                  <a:srgbClr val="FFFFFF"/>
                </a:solidFill>
              </a:rPr>
              <a:t>Apprenticeship</a:t>
            </a:r>
            <a:r>
              <a:rPr lang="pt-PT" sz="2000" b="1" dirty="0" smtClean="0">
                <a:solidFill>
                  <a:srgbClr val="FFFFFF"/>
                </a:solidFill>
              </a:rPr>
              <a:t> </a:t>
            </a:r>
            <a:r>
              <a:rPr lang="pt-PT" sz="2000" b="1" dirty="0" err="1" smtClean="0">
                <a:solidFill>
                  <a:srgbClr val="FFFFFF"/>
                </a:solidFill>
              </a:rPr>
              <a:t>and</a:t>
            </a:r>
            <a:r>
              <a:rPr lang="pt-PT" sz="2000" b="1" dirty="0" smtClean="0">
                <a:solidFill>
                  <a:srgbClr val="FFFFFF"/>
                </a:solidFill>
              </a:rPr>
              <a:t> </a:t>
            </a:r>
            <a:r>
              <a:rPr lang="pt-PT" sz="2000" b="1" dirty="0" err="1" smtClean="0">
                <a:solidFill>
                  <a:srgbClr val="FFFFFF"/>
                </a:solidFill>
              </a:rPr>
              <a:t>Adult</a:t>
            </a:r>
            <a:r>
              <a:rPr lang="pt-PT" sz="2000" b="1" dirty="0" smtClean="0">
                <a:solidFill>
                  <a:srgbClr val="FFFFFF"/>
                </a:solidFill>
              </a:rPr>
              <a:t> training</a:t>
            </a:r>
            <a:endParaRPr lang="pt-PT" sz="2000" b="1" dirty="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367018" y="2335284"/>
            <a:ext cx="1775049" cy="131774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799" b="1" dirty="0">
                <a:solidFill>
                  <a:schemeClr val="tx1"/>
                </a:solidFill>
                <a:latin typeface="Calibri" panose="020F0502020204030204" pitchFamily="34" charset="0"/>
              </a:rPr>
              <a:t>2,5 </a:t>
            </a:r>
            <a:r>
              <a:rPr lang="pt-PT" sz="1799" b="1" dirty="0" err="1">
                <a:solidFill>
                  <a:schemeClr val="tx1"/>
                </a:solidFill>
                <a:latin typeface="Calibri" panose="020F0502020204030204" pitchFamily="34" charset="0"/>
              </a:rPr>
              <a:t>years</a:t>
            </a:r>
            <a:r>
              <a:rPr lang="pt-PT" sz="1799" b="1" dirty="0">
                <a:solidFill>
                  <a:schemeClr val="tx1"/>
                </a:solidFill>
                <a:latin typeface="Calibri" panose="020F0502020204030204" pitchFamily="34" charset="0"/>
              </a:rPr>
              <a:t> dual training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8383590" y="1775578"/>
            <a:ext cx="3689728" cy="247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t-PT" sz="2399" b="1" dirty="0" err="1">
                <a:latin typeface="Calibri" panose="020F0502020204030204" pitchFamily="34" charset="0"/>
              </a:rPr>
              <a:t>University</a:t>
            </a:r>
            <a:endParaRPr lang="pt-PT" sz="2399" b="1" dirty="0">
              <a:latin typeface="Calibri" panose="020F050202020403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8266118" y="2789413"/>
            <a:ext cx="3689728" cy="247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t-PT" sz="2799" b="1" dirty="0">
                <a:solidFill>
                  <a:srgbClr val="92D050"/>
                </a:solidFill>
                <a:latin typeface="Calibri" panose="020F0502020204030204" pitchFamily="34" charset="0"/>
              </a:rPr>
              <a:t>Labour </a:t>
            </a:r>
            <a:r>
              <a:rPr lang="pt-PT" sz="2799" b="1" dirty="0" err="1">
                <a:solidFill>
                  <a:srgbClr val="92D050"/>
                </a:solidFill>
                <a:latin typeface="Calibri" panose="020F0502020204030204" pitchFamily="34" charset="0"/>
              </a:rPr>
              <a:t>Market</a:t>
            </a:r>
            <a:endParaRPr lang="pt-PT" sz="2799" b="1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8266118" y="3945043"/>
            <a:ext cx="3294079" cy="10319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t-PT" sz="2799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Technological</a:t>
            </a:r>
            <a:r>
              <a:rPr lang="pt-PT" sz="2799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799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Specialization</a:t>
            </a:r>
            <a:r>
              <a:rPr lang="pt-PT" sz="2799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799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Course</a:t>
            </a:r>
            <a:r>
              <a:rPr lang="pt-PT" sz="2799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endParaRPr lang="pt-PT" sz="2799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5161201" y="2119695"/>
            <a:ext cx="1701784" cy="6425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pt-PT" sz="2099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7323718" y="5801035"/>
            <a:ext cx="3689728" cy="247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t-PT" sz="2399" b="1" dirty="0" err="1">
                <a:latin typeface="Calibri" panose="020F0502020204030204" pitchFamily="34" charset="0"/>
              </a:rPr>
              <a:t>University</a:t>
            </a:r>
            <a:endParaRPr lang="pt-PT" sz="2399" b="1" dirty="0">
              <a:latin typeface="Calibri" panose="020F0502020204030204" pitchFamily="34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9674810" y="5801035"/>
            <a:ext cx="3689728" cy="247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t-PT" sz="2799" b="1" dirty="0">
                <a:solidFill>
                  <a:srgbClr val="92D050"/>
                </a:solidFill>
                <a:latin typeface="Calibri" panose="020F0502020204030204" pitchFamily="34" charset="0"/>
              </a:rPr>
              <a:t>Labour </a:t>
            </a:r>
            <a:r>
              <a:rPr lang="pt-PT" sz="2799" b="1" dirty="0" err="1">
                <a:solidFill>
                  <a:srgbClr val="92D050"/>
                </a:solidFill>
                <a:latin typeface="Calibri" panose="020F0502020204030204" pitchFamily="34" charset="0"/>
              </a:rPr>
              <a:t>Market</a:t>
            </a:r>
            <a:endParaRPr lang="pt-PT" sz="2799" b="1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5065416" y="2114534"/>
            <a:ext cx="1797569" cy="7610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pt-PT" sz="2099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4597421" y="2210961"/>
            <a:ext cx="2726297" cy="1651810"/>
          </a:xfrm>
          <a:prstGeom prst="rect">
            <a:avLst/>
          </a:prstGeom>
          <a:solidFill>
            <a:srgbClr val="92D050">
              <a:alpha val="10000"/>
            </a:srgb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pt-PT" sz="2400" b="1" dirty="0">
                <a:latin typeface="Calibri" panose="020F0502020204030204" pitchFamily="34" charset="0"/>
              </a:rPr>
              <a:t>12</a:t>
            </a:r>
            <a:r>
              <a:rPr lang="pt-PT" sz="2400" b="1" baseline="30000" dirty="0">
                <a:latin typeface="Calibri" panose="020F0502020204030204" pitchFamily="34" charset="0"/>
              </a:rPr>
              <a:t>th</a:t>
            </a:r>
            <a:r>
              <a:rPr lang="pt-PT" sz="2400" b="1" dirty="0">
                <a:latin typeface="Calibri" panose="020F0502020204030204" pitchFamily="34" charset="0"/>
              </a:rPr>
              <a:t> </a:t>
            </a:r>
            <a:r>
              <a:rPr lang="pt-PT" sz="2400" b="1" dirty="0" err="1">
                <a:latin typeface="Calibri" panose="020F0502020204030204" pitchFamily="34" charset="0"/>
              </a:rPr>
              <a:t>school</a:t>
            </a:r>
            <a:r>
              <a:rPr lang="pt-PT" sz="2400" b="1" dirty="0">
                <a:latin typeface="Calibri" panose="020F0502020204030204" pitchFamily="34" charset="0"/>
              </a:rPr>
              <a:t> </a:t>
            </a:r>
            <a:r>
              <a:rPr lang="pt-PT" sz="2400" b="1" dirty="0" smtClean="0">
                <a:latin typeface="Calibri" panose="020F0502020204030204" pitchFamily="34" charset="0"/>
              </a:rPr>
              <a:t>grade</a:t>
            </a:r>
          </a:p>
          <a:p>
            <a:pPr algn="ctr"/>
            <a:r>
              <a:rPr lang="pt-PT" sz="2400" b="1" dirty="0">
                <a:latin typeface="Calibri" panose="020F0502020204030204" pitchFamily="34" charset="0"/>
              </a:rPr>
              <a:t>+</a:t>
            </a:r>
          </a:p>
          <a:p>
            <a:pPr algn="ctr"/>
            <a:r>
              <a:rPr lang="pt-PT" sz="2400" b="1" dirty="0">
                <a:latin typeface="Calibri" panose="020F0502020204030204" pitchFamily="34" charset="0"/>
              </a:rPr>
              <a:t>Professional Diploma</a:t>
            </a:r>
          </a:p>
        </p:txBody>
      </p:sp>
      <p:pic>
        <p:nvPicPr>
          <p:cNvPr id="43" name="Imagem 4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301" y="2017464"/>
            <a:ext cx="717725" cy="553312"/>
          </a:xfrm>
          <a:prstGeom prst="rect">
            <a:avLst/>
          </a:prstGeom>
        </p:spPr>
      </p:pic>
      <p:pic>
        <p:nvPicPr>
          <p:cNvPr id="44" name="Imagem 4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6244">
            <a:off x="7287640" y="2785287"/>
            <a:ext cx="717725" cy="553312"/>
          </a:xfrm>
          <a:prstGeom prst="rect">
            <a:avLst/>
          </a:prstGeom>
        </p:spPr>
      </p:pic>
      <p:pic>
        <p:nvPicPr>
          <p:cNvPr id="45" name="Imagem 4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84117">
            <a:off x="7316610" y="3520962"/>
            <a:ext cx="717725" cy="553312"/>
          </a:xfrm>
          <a:prstGeom prst="rect">
            <a:avLst/>
          </a:prstGeom>
        </p:spPr>
      </p:pic>
      <p:pic>
        <p:nvPicPr>
          <p:cNvPr id="46" name="Imagem 45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92517">
            <a:off x="10177196" y="5112357"/>
            <a:ext cx="717725" cy="553312"/>
          </a:xfrm>
          <a:prstGeom prst="rect">
            <a:avLst/>
          </a:prstGeom>
        </p:spPr>
      </p:pic>
      <p:pic>
        <p:nvPicPr>
          <p:cNvPr id="47" name="Imagem 4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051491">
            <a:off x="8223316" y="5170268"/>
            <a:ext cx="717725" cy="5533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15" y="4317947"/>
            <a:ext cx="4156449" cy="2540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443" y="982226"/>
            <a:ext cx="2145978" cy="2225233"/>
          </a:xfrm>
          <a:prstGeom prst="rect">
            <a:avLst/>
          </a:prstGeom>
        </p:spPr>
      </p:pic>
      <p:sp>
        <p:nvSpPr>
          <p:cNvPr id="22" name="Subtitle 2"/>
          <p:cNvSpPr txBox="1">
            <a:spLocks/>
          </p:cNvSpPr>
          <p:nvPr/>
        </p:nvSpPr>
        <p:spPr bwMode="auto">
          <a:xfrm>
            <a:off x="580142" y="6416675"/>
            <a:ext cx="11346747" cy="44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66700" marR="0" indent="-265113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2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33400" marR="0" indent="-265113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84225" marR="0" indent="-2492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047750" marR="0" indent="-2619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400" dirty="0" err="1" smtClean="0"/>
              <a:t>Lisbon</a:t>
            </a:r>
            <a:r>
              <a:rPr lang="pt-PT" sz="1400" dirty="0" smtClean="0"/>
              <a:t> </a:t>
            </a:r>
            <a:r>
              <a:rPr lang="pt-PT" sz="1400" dirty="0" err="1" smtClean="0"/>
              <a:t>Tech</a:t>
            </a:r>
            <a:r>
              <a:rPr lang="pt-PT" sz="1400" dirty="0" smtClean="0"/>
              <a:t> </a:t>
            </a:r>
            <a:r>
              <a:rPr lang="pt-PT" sz="1400" dirty="0" err="1" smtClean="0"/>
              <a:t>Week</a:t>
            </a:r>
            <a:r>
              <a:rPr lang="pt-PT" sz="1400" dirty="0" smtClean="0"/>
              <a:t> 22.06.2016 </a:t>
            </a:r>
            <a:r>
              <a:rPr lang="pt-PT" sz="1400" b="1" dirty="0" smtClean="0">
                <a:solidFill>
                  <a:srgbClr val="00B0F0"/>
                </a:solidFill>
              </a:rPr>
              <a:t>/</a:t>
            </a:r>
            <a:r>
              <a:rPr lang="pt-PT" sz="1400" dirty="0" smtClean="0"/>
              <a:t> </a:t>
            </a:r>
            <a:r>
              <a:rPr lang="pt-PT" sz="1400" b="1" dirty="0" smtClean="0">
                <a:solidFill>
                  <a:srgbClr val="00B0F0"/>
                </a:solidFill>
              </a:rPr>
              <a:t>www.atec.pt</a:t>
            </a:r>
            <a:endParaRPr lang="pt-PT" sz="1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96838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006"/>
          <a:stretch/>
        </p:blipFill>
        <p:spPr>
          <a:xfrm>
            <a:off x="6363175" y="3566922"/>
            <a:ext cx="5242499" cy="279484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363175" y="909475"/>
            <a:ext cx="5239863" cy="26574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b="1" dirty="0" err="1"/>
              <a:t>Continuous</a:t>
            </a:r>
            <a:r>
              <a:rPr lang="pt-PT" sz="4800" b="1" dirty="0"/>
              <a:t> Training</a:t>
            </a:r>
          </a:p>
          <a:p>
            <a:pPr algn="ctr"/>
            <a:r>
              <a:rPr lang="pt-PT" sz="3200" b="1" dirty="0"/>
              <a:t>(for </a:t>
            </a:r>
            <a:r>
              <a:rPr lang="pt-PT" sz="3200" b="1" dirty="0" err="1"/>
              <a:t>the</a:t>
            </a:r>
            <a:r>
              <a:rPr lang="pt-PT" sz="3200" b="1" dirty="0"/>
              <a:t> </a:t>
            </a:r>
            <a:r>
              <a:rPr lang="pt-PT" sz="3200" b="1" dirty="0" err="1"/>
              <a:t>market</a:t>
            </a:r>
            <a:r>
              <a:rPr lang="pt-PT" sz="3200" b="1" dirty="0"/>
              <a:t>)</a:t>
            </a:r>
            <a:endParaRPr lang="pt-PT" sz="4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00B0F0"/>
                </a:solidFill>
              </a:rPr>
              <a:t>/ ATEC </a:t>
            </a:r>
            <a:r>
              <a:rPr lang="en-GB" dirty="0">
                <a:latin typeface="Calibri" panose="020F0502020204030204" pitchFamily="34" charset="0"/>
              </a:rPr>
              <a:t>| </a:t>
            </a:r>
            <a:r>
              <a:rPr lang="en-US" dirty="0">
                <a:latin typeface="Calibri" panose="020F0502020204030204" pitchFamily="34" charset="0"/>
              </a:rPr>
              <a:t>Business</a:t>
            </a:r>
          </a:p>
        </p:txBody>
      </p:sp>
      <p:sp>
        <p:nvSpPr>
          <p:cNvPr id="10" name="Freeform 9"/>
          <p:cNvSpPr/>
          <p:nvPr/>
        </p:nvSpPr>
        <p:spPr>
          <a:xfrm>
            <a:off x="595011" y="1069607"/>
            <a:ext cx="5143190" cy="5278157"/>
          </a:xfrm>
          <a:custGeom>
            <a:avLst/>
            <a:gdLst>
              <a:gd name="connsiteX0" fmla="*/ 0 w 5143190"/>
              <a:gd name="connsiteY0" fmla="*/ 514319 h 5417256"/>
              <a:gd name="connsiteX1" fmla="*/ 514319 w 5143190"/>
              <a:gd name="connsiteY1" fmla="*/ 0 h 5417256"/>
              <a:gd name="connsiteX2" fmla="*/ 4628871 w 5143190"/>
              <a:gd name="connsiteY2" fmla="*/ 0 h 5417256"/>
              <a:gd name="connsiteX3" fmla="*/ 5143190 w 5143190"/>
              <a:gd name="connsiteY3" fmla="*/ 514319 h 5417256"/>
              <a:gd name="connsiteX4" fmla="*/ 5143190 w 5143190"/>
              <a:gd name="connsiteY4" fmla="*/ 4902937 h 5417256"/>
              <a:gd name="connsiteX5" fmla="*/ 4628871 w 5143190"/>
              <a:gd name="connsiteY5" fmla="*/ 5417256 h 5417256"/>
              <a:gd name="connsiteX6" fmla="*/ 514319 w 5143190"/>
              <a:gd name="connsiteY6" fmla="*/ 5417256 h 5417256"/>
              <a:gd name="connsiteX7" fmla="*/ 0 w 5143190"/>
              <a:gd name="connsiteY7" fmla="*/ 4902937 h 5417256"/>
              <a:gd name="connsiteX8" fmla="*/ 0 w 5143190"/>
              <a:gd name="connsiteY8" fmla="*/ 514319 h 541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3190" h="5417256">
                <a:moveTo>
                  <a:pt x="0" y="514319"/>
                </a:moveTo>
                <a:cubicBezTo>
                  <a:pt x="0" y="230268"/>
                  <a:pt x="230268" y="0"/>
                  <a:pt x="514319" y="0"/>
                </a:cubicBezTo>
                <a:lnTo>
                  <a:pt x="4628871" y="0"/>
                </a:lnTo>
                <a:cubicBezTo>
                  <a:pt x="4912922" y="0"/>
                  <a:pt x="5143190" y="230268"/>
                  <a:pt x="5143190" y="514319"/>
                </a:cubicBezTo>
                <a:lnTo>
                  <a:pt x="5143190" y="4902937"/>
                </a:lnTo>
                <a:cubicBezTo>
                  <a:pt x="5143190" y="5186988"/>
                  <a:pt x="4912922" y="5417256"/>
                  <a:pt x="4628871" y="5417256"/>
                </a:cubicBezTo>
                <a:lnTo>
                  <a:pt x="514319" y="5417256"/>
                </a:lnTo>
                <a:cubicBezTo>
                  <a:pt x="230268" y="5417256"/>
                  <a:pt x="0" y="5186988"/>
                  <a:pt x="0" y="4902937"/>
                </a:cubicBezTo>
                <a:lnTo>
                  <a:pt x="0" y="514319"/>
                </a:lnTo>
                <a:close/>
              </a:path>
            </a:pathLst>
          </a:custGeom>
          <a:noFill/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0" tIns="152400" rIns="152400" bIns="3944480" numCol="1" spcCol="1270" anchor="ctr" anchorCtr="0">
            <a:noAutofit/>
          </a:bodyPr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>
                <a:latin typeface="Calibri" panose="020F0502020204030204" pitchFamily="34" charset="0"/>
              </a:rPr>
              <a:t>Training for</a:t>
            </a:r>
          </a:p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>
                <a:solidFill>
                  <a:srgbClr val="33434C">
                    <a:hueOff val="0"/>
                    <a:satOff val="0"/>
                    <a:lumOff val="0"/>
                    <a:alphaOff val="0"/>
                  </a:srgbClr>
                </a:solidFill>
              </a:rPr>
              <a:t>Companies and individuals</a:t>
            </a:r>
          </a:p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>
              <a:solidFill>
                <a:srgbClr val="33434C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023229" y="2223104"/>
            <a:ext cx="4283914" cy="936000"/>
          </a:xfrm>
          <a:custGeom>
            <a:avLst/>
            <a:gdLst>
              <a:gd name="connsiteX0" fmla="*/ 0 w 4114552"/>
              <a:gd name="connsiteY0" fmla="*/ 106427 h 1064273"/>
              <a:gd name="connsiteX1" fmla="*/ 106427 w 4114552"/>
              <a:gd name="connsiteY1" fmla="*/ 0 h 1064273"/>
              <a:gd name="connsiteX2" fmla="*/ 4008125 w 4114552"/>
              <a:gd name="connsiteY2" fmla="*/ 0 h 1064273"/>
              <a:gd name="connsiteX3" fmla="*/ 4114552 w 4114552"/>
              <a:gd name="connsiteY3" fmla="*/ 106427 h 1064273"/>
              <a:gd name="connsiteX4" fmla="*/ 4114552 w 4114552"/>
              <a:gd name="connsiteY4" fmla="*/ 957846 h 1064273"/>
              <a:gd name="connsiteX5" fmla="*/ 4008125 w 4114552"/>
              <a:gd name="connsiteY5" fmla="*/ 1064273 h 1064273"/>
              <a:gd name="connsiteX6" fmla="*/ 106427 w 4114552"/>
              <a:gd name="connsiteY6" fmla="*/ 1064273 h 1064273"/>
              <a:gd name="connsiteX7" fmla="*/ 0 w 4114552"/>
              <a:gd name="connsiteY7" fmla="*/ 957846 h 1064273"/>
              <a:gd name="connsiteX8" fmla="*/ 0 w 4114552"/>
              <a:gd name="connsiteY8" fmla="*/ 106427 h 106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14552" h="1064273">
                <a:moveTo>
                  <a:pt x="0" y="106427"/>
                </a:moveTo>
                <a:cubicBezTo>
                  <a:pt x="0" y="47649"/>
                  <a:pt x="47649" y="0"/>
                  <a:pt x="106427" y="0"/>
                </a:cubicBezTo>
                <a:lnTo>
                  <a:pt x="4008125" y="0"/>
                </a:lnTo>
                <a:cubicBezTo>
                  <a:pt x="4066903" y="0"/>
                  <a:pt x="4114552" y="47649"/>
                  <a:pt x="4114552" y="106427"/>
                </a:cubicBezTo>
                <a:lnTo>
                  <a:pt x="4114552" y="957846"/>
                </a:lnTo>
                <a:cubicBezTo>
                  <a:pt x="4114552" y="1016624"/>
                  <a:pt x="4066903" y="1064273"/>
                  <a:pt x="4008125" y="1064273"/>
                </a:cubicBezTo>
                <a:lnTo>
                  <a:pt x="106427" y="1064273"/>
                </a:lnTo>
                <a:cubicBezTo>
                  <a:pt x="47649" y="1064273"/>
                  <a:pt x="0" y="1016624"/>
                  <a:pt x="0" y="957846"/>
                </a:cubicBezTo>
                <a:lnTo>
                  <a:pt x="0" y="106427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97211" tIns="80701" rIns="97211" bIns="80701" numCol="1" spcCol="1270" anchor="ctr" anchorCtr="0">
            <a:noAutofit/>
          </a:bodyPr>
          <a:lstStyle/>
          <a:p>
            <a:pPr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dirty="0">
                <a:solidFill>
                  <a:srgbClr val="FFFFFF"/>
                </a:solidFill>
              </a:rPr>
              <a:t>Automation &amp; TI</a:t>
            </a:r>
          </a:p>
        </p:txBody>
      </p:sp>
      <p:sp>
        <p:nvSpPr>
          <p:cNvPr id="18" name="Freeform 17"/>
          <p:cNvSpPr/>
          <p:nvPr/>
        </p:nvSpPr>
        <p:spPr>
          <a:xfrm>
            <a:off x="1023229" y="3237549"/>
            <a:ext cx="4283914" cy="936000"/>
          </a:xfrm>
          <a:custGeom>
            <a:avLst/>
            <a:gdLst>
              <a:gd name="connsiteX0" fmla="*/ 0 w 4114552"/>
              <a:gd name="connsiteY0" fmla="*/ 106427 h 1064273"/>
              <a:gd name="connsiteX1" fmla="*/ 106427 w 4114552"/>
              <a:gd name="connsiteY1" fmla="*/ 0 h 1064273"/>
              <a:gd name="connsiteX2" fmla="*/ 4008125 w 4114552"/>
              <a:gd name="connsiteY2" fmla="*/ 0 h 1064273"/>
              <a:gd name="connsiteX3" fmla="*/ 4114552 w 4114552"/>
              <a:gd name="connsiteY3" fmla="*/ 106427 h 1064273"/>
              <a:gd name="connsiteX4" fmla="*/ 4114552 w 4114552"/>
              <a:gd name="connsiteY4" fmla="*/ 957846 h 1064273"/>
              <a:gd name="connsiteX5" fmla="*/ 4008125 w 4114552"/>
              <a:gd name="connsiteY5" fmla="*/ 1064273 h 1064273"/>
              <a:gd name="connsiteX6" fmla="*/ 106427 w 4114552"/>
              <a:gd name="connsiteY6" fmla="*/ 1064273 h 1064273"/>
              <a:gd name="connsiteX7" fmla="*/ 0 w 4114552"/>
              <a:gd name="connsiteY7" fmla="*/ 957846 h 1064273"/>
              <a:gd name="connsiteX8" fmla="*/ 0 w 4114552"/>
              <a:gd name="connsiteY8" fmla="*/ 106427 h 106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14552" h="1064273">
                <a:moveTo>
                  <a:pt x="0" y="106427"/>
                </a:moveTo>
                <a:cubicBezTo>
                  <a:pt x="0" y="47649"/>
                  <a:pt x="47649" y="0"/>
                  <a:pt x="106427" y="0"/>
                </a:cubicBezTo>
                <a:lnTo>
                  <a:pt x="4008125" y="0"/>
                </a:lnTo>
                <a:cubicBezTo>
                  <a:pt x="4066903" y="0"/>
                  <a:pt x="4114552" y="47649"/>
                  <a:pt x="4114552" y="106427"/>
                </a:cubicBezTo>
                <a:lnTo>
                  <a:pt x="4114552" y="957846"/>
                </a:lnTo>
                <a:cubicBezTo>
                  <a:pt x="4114552" y="1016624"/>
                  <a:pt x="4066903" y="1064273"/>
                  <a:pt x="4008125" y="1064273"/>
                </a:cubicBezTo>
                <a:lnTo>
                  <a:pt x="106427" y="1064273"/>
                </a:lnTo>
                <a:cubicBezTo>
                  <a:pt x="47649" y="1064273"/>
                  <a:pt x="0" y="1016624"/>
                  <a:pt x="0" y="957846"/>
                </a:cubicBezTo>
                <a:lnTo>
                  <a:pt x="0" y="10642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80000"/>
              <a:hueOff val="89162"/>
              <a:satOff val="-5968"/>
              <a:lumOff val="54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11" tIns="80701" rIns="97211" bIns="80701" numCol="1" spcCol="1270" anchor="ctr" anchorCtr="0">
            <a:noAutofit/>
          </a:bodyPr>
          <a:lstStyle/>
          <a:p>
            <a:pPr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dirty="0">
                <a:solidFill>
                  <a:srgbClr val="FFFFFF"/>
                </a:solidFill>
              </a:rPr>
              <a:t>Car Mechatronic &amp; Industrial Mechanics</a:t>
            </a:r>
          </a:p>
        </p:txBody>
      </p:sp>
      <p:sp>
        <p:nvSpPr>
          <p:cNvPr id="19" name="Freeform 18"/>
          <p:cNvSpPr/>
          <p:nvPr/>
        </p:nvSpPr>
        <p:spPr>
          <a:xfrm>
            <a:off x="1023229" y="4251697"/>
            <a:ext cx="4283914" cy="936000"/>
          </a:xfrm>
          <a:custGeom>
            <a:avLst/>
            <a:gdLst>
              <a:gd name="connsiteX0" fmla="*/ 0 w 4114552"/>
              <a:gd name="connsiteY0" fmla="*/ 106427 h 1064273"/>
              <a:gd name="connsiteX1" fmla="*/ 106427 w 4114552"/>
              <a:gd name="connsiteY1" fmla="*/ 0 h 1064273"/>
              <a:gd name="connsiteX2" fmla="*/ 4008125 w 4114552"/>
              <a:gd name="connsiteY2" fmla="*/ 0 h 1064273"/>
              <a:gd name="connsiteX3" fmla="*/ 4114552 w 4114552"/>
              <a:gd name="connsiteY3" fmla="*/ 106427 h 1064273"/>
              <a:gd name="connsiteX4" fmla="*/ 4114552 w 4114552"/>
              <a:gd name="connsiteY4" fmla="*/ 957846 h 1064273"/>
              <a:gd name="connsiteX5" fmla="*/ 4008125 w 4114552"/>
              <a:gd name="connsiteY5" fmla="*/ 1064273 h 1064273"/>
              <a:gd name="connsiteX6" fmla="*/ 106427 w 4114552"/>
              <a:gd name="connsiteY6" fmla="*/ 1064273 h 1064273"/>
              <a:gd name="connsiteX7" fmla="*/ 0 w 4114552"/>
              <a:gd name="connsiteY7" fmla="*/ 957846 h 1064273"/>
              <a:gd name="connsiteX8" fmla="*/ 0 w 4114552"/>
              <a:gd name="connsiteY8" fmla="*/ 106427 h 106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14552" h="1064273">
                <a:moveTo>
                  <a:pt x="0" y="106427"/>
                </a:moveTo>
                <a:cubicBezTo>
                  <a:pt x="0" y="47649"/>
                  <a:pt x="47649" y="0"/>
                  <a:pt x="106427" y="0"/>
                </a:cubicBezTo>
                <a:lnTo>
                  <a:pt x="4008125" y="0"/>
                </a:lnTo>
                <a:cubicBezTo>
                  <a:pt x="4066903" y="0"/>
                  <a:pt x="4114552" y="47649"/>
                  <a:pt x="4114552" y="106427"/>
                </a:cubicBezTo>
                <a:lnTo>
                  <a:pt x="4114552" y="957846"/>
                </a:lnTo>
                <a:cubicBezTo>
                  <a:pt x="4114552" y="1016624"/>
                  <a:pt x="4066903" y="1064273"/>
                  <a:pt x="4008125" y="1064273"/>
                </a:cubicBezTo>
                <a:lnTo>
                  <a:pt x="106427" y="1064273"/>
                </a:lnTo>
                <a:cubicBezTo>
                  <a:pt x="47649" y="1064273"/>
                  <a:pt x="0" y="1016624"/>
                  <a:pt x="0" y="957846"/>
                </a:cubicBezTo>
                <a:lnTo>
                  <a:pt x="0" y="10642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80000"/>
              <a:hueOff val="178323"/>
              <a:satOff val="-11935"/>
              <a:lumOff val="109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11" tIns="80701" rIns="97211" bIns="80701" numCol="1" spcCol="1270" anchor="ctr" anchorCtr="0">
            <a:noAutofit/>
          </a:bodyPr>
          <a:lstStyle/>
          <a:p>
            <a:pPr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dirty="0">
                <a:solidFill>
                  <a:srgbClr val="FFFFFF"/>
                </a:solidFill>
              </a:rPr>
              <a:t>LEAN</a:t>
            </a:r>
          </a:p>
        </p:txBody>
      </p:sp>
      <p:sp>
        <p:nvSpPr>
          <p:cNvPr id="20" name="Freeform 19"/>
          <p:cNvSpPr/>
          <p:nvPr/>
        </p:nvSpPr>
        <p:spPr>
          <a:xfrm>
            <a:off x="1034954" y="5271309"/>
            <a:ext cx="4283914" cy="936000"/>
          </a:xfrm>
          <a:custGeom>
            <a:avLst/>
            <a:gdLst>
              <a:gd name="connsiteX0" fmla="*/ 0 w 4114552"/>
              <a:gd name="connsiteY0" fmla="*/ 106427 h 1064273"/>
              <a:gd name="connsiteX1" fmla="*/ 106427 w 4114552"/>
              <a:gd name="connsiteY1" fmla="*/ 0 h 1064273"/>
              <a:gd name="connsiteX2" fmla="*/ 4008125 w 4114552"/>
              <a:gd name="connsiteY2" fmla="*/ 0 h 1064273"/>
              <a:gd name="connsiteX3" fmla="*/ 4114552 w 4114552"/>
              <a:gd name="connsiteY3" fmla="*/ 106427 h 1064273"/>
              <a:gd name="connsiteX4" fmla="*/ 4114552 w 4114552"/>
              <a:gd name="connsiteY4" fmla="*/ 957846 h 1064273"/>
              <a:gd name="connsiteX5" fmla="*/ 4008125 w 4114552"/>
              <a:gd name="connsiteY5" fmla="*/ 1064273 h 1064273"/>
              <a:gd name="connsiteX6" fmla="*/ 106427 w 4114552"/>
              <a:gd name="connsiteY6" fmla="*/ 1064273 h 1064273"/>
              <a:gd name="connsiteX7" fmla="*/ 0 w 4114552"/>
              <a:gd name="connsiteY7" fmla="*/ 957846 h 1064273"/>
              <a:gd name="connsiteX8" fmla="*/ 0 w 4114552"/>
              <a:gd name="connsiteY8" fmla="*/ 106427 h 106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14552" h="1064273">
                <a:moveTo>
                  <a:pt x="0" y="106427"/>
                </a:moveTo>
                <a:cubicBezTo>
                  <a:pt x="0" y="47649"/>
                  <a:pt x="47649" y="0"/>
                  <a:pt x="106427" y="0"/>
                </a:cubicBezTo>
                <a:lnTo>
                  <a:pt x="4008125" y="0"/>
                </a:lnTo>
                <a:cubicBezTo>
                  <a:pt x="4066903" y="0"/>
                  <a:pt x="4114552" y="47649"/>
                  <a:pt x="4114552" y="106427"/>
                </a:cubicBezTo>
                <a:lnTo>
                  <a:pt x="4114552" y="957846"/>
                </a:lnTo>
                <a:cubicBezTo>
                  <a:pt x="4114552" y="1016624"/>
                  <a:pt x="4066903" y="1064273"/>
                  <a:pt x="4008125" y="1064273"/>
                </a:cubicBezTo>
                <a:lnTo>
                  <a:pt x="106427" y="1064273"/>
                </a:lnTo>
                <a:cubicBezTo>
                  <a:pt x="47649" y="1064273"/>
                  <a:pt x="0" y="1016624"/>
                  <a:pt x="0" y="957846"/>
                </a:cubicBezTo>
                <a:lnTo>
                  <a:pt x="0" y="10642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80000"/>
              <a:hueOff val="178323"/>
              <a:satOff val="-11935"/>
              <a:lumOff val="109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11" tIns="80701" rIns="97211" bIns="80701" numCol="1" spcCol="1270" anchor="ctr" anchorCtr="0">
            <a:noAutofit/>
          </a:bodyPr>
          <a:lstStyle/>
          <a:p>
            <a:pPr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dirty="0" smtClean="0">
                <a:solidFill>
                  <a:srgbClr val="FFFFFF"/>
                </a:solidFill>
              </a:rPr>
              <a:t>Behavioral </a:t>
            </a:r>
            <a:r>
              <a:rPr lang="en-US" sz="2600" b="1" dirty="0">
                <a:solidFill>
                  <a:srgbClr val="FFFFFF"/>
                </a:solidFill>
              </a:rPr>
              <a:t>&amp; Languages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580142" y="6416675"/>
            <a:ext cx="11346747" cy="44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66700" marR="0" indent="-265113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2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33400" marR="0" indent="-265113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84225" marR="0" indent="-2492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047750" marR="0" indent="-2619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400" dirty="0" err="1" smtClean="0"/>
              <a:t>Lisbon</a:t>
            </a:r>
            <a:r>
              <a:rPr lang="pt-PT" sz="1400" dirty="0" smtClean="0"/>
              <a:t> </a:t>
            </a:r>
            <a:r>
              <a:rPr lang="pt-PT" sz="1400" dirty="0" err="1" smtClean="0"/>
              <a:t>Tech</a:t>
            </a:r>
            <a:r>
              <a:rPr lang="pt-PT" sz="1400" dirty="0" smtClean="0"/>
              <a:t> </a:t>
            </a:r>
            <a:r>
              <a:rPr lang="pt-PT" sz="1400" dirty="0" err="1" smtClean="0"/>
              <a:t>Week</a:t>
            </a:r>
            <a:r>
              <a:rPr lang="pt-PT" sz="1400" dirty="0" smtClean="0"/>
              <a:t> 22.06.2016 </a:t>
            </a:r>
            <a:r>
              <a:rPr lang="pt-PT" sz="1400" b="1" dirty="0" smtClean="0">
                <a:solidFill>
                  <a:srgbClr val="00B0F0"/>
                </a:solidFill>
              </a:rPr>
              <a:t>/</a:t>
            </a:r>
            <a:r>
              <a:rPr lang="pt-PT" sz="1400" dirty="0" smtClean="0"/>
              <a:t> </a:t>
            </a:r>
            <a:r>
              <a:rPr lang="pt-PT" sz="1400" b="1" dirty="0" smtClean="0">
                <a:solidFill>
                  <a:srgbClr val="00B0F0"/>
                </a:solidFill>
              </a:rPr>
              <a:t>www.atec.pt</a:t>
            </a:r>
            <a:endParaRPr lang="pt-PT" sz="1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431323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80142" y="922403"/>
            <a:ext cx="5534055" cy="5495860"/>
          </a:xfrm>
        </p:spPr>
        <p:txBody>
          <a:bodyPr/>
          <a:lstStyle/>
          <a:p>
            <a:r>
              <a:rPr lang="en-US" sz="4000" b="1" dirty="0">
                <a:solidFill>
                  <a:srgbClr val="73B1DD">
                    <a:lumMod val="75000"/>
                  </a:srgbClr>
                </a:solidFill>
              </a:rPr>
              <a:t>Concept</a:t>
            </a:r>
          </a:p>
          <a:p>
            <a:r>
              <a:rPr lang="en-US" sz="3200" b="1" dirty="0" smtClean="0">
                <a:solidFill>
                  <a:srgbClr val="003C65">
                    <a:lumMod val="90000"/>
                    <a:lumOff val="10000"/>
                  </a:srgbClr>
                </a:solidFill>
              </a:rPr>
              <a:t>To </a:t>
            </a:r>
            <a:r>
              <a:rPr lang="en-US" sz="3200" b="1" dirty="0">
                <a:solidFill>
                  <a:srgbClr val="003C65">
                    <a:lumMod val="90000"/>
                    <a:lumOff val="10000"/>
                  </a:srgbClr>
                </a:solidFill>
              </a:rPr>
              <a:t>work towards customer needs with maximum flexibility and respect for the DNA of the company.</a:t>
            </a:r>
            <a:endParaRPr lang="en-US" sz="3200" b="1" dirty="0">
              <a:solidFill>
                <a:srgbClr val="002060"/>
              </a:solidFill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/ ATEC </a:t>
            </a:r>
            <a:r>
              <a:rPr lang="en-GB" sz="2400" dirty="0">
                <a:latin typeface="Calibri" panose="020F0502020204030204" pitchFamily="34" charset="0"/>
              </a:rPr>
              <a:t>| </a:t>
            </a:r>
            <a:r>
              <a:rPr lang="en-US" sz="2400" dirty="0" smtClean="0">
                <a:latin typeface="Calibri" panose="020F0502020204030204" pitchFamily="34" charset="0"/>
              </a:rPr>
              <a:t>Business </a:t>
            </a:r>
            <a:r>
              <a:rPr lang="en-US" dirty="0" smtClean="0">
                <a:latin typeface="Calibri" panose="020F0502020204030204" pitchFamily="34" charset="0"/>
              </a:rPr>
              <a:t>|</a:t>
            </a:r>
            <a:r>
              <a:rPr lang="en-GB" dirty="0" smtClean="0">
                <a:solidFill>
                  <a:srgbClr val="00B0F0"/>
                </a:solidFill>
              </a:rPr>
              <a:t> </a:t>
            </a:r>
            <a:r>
              <a:rPr lang="en-GB" dirty="0"/>
              <a:t>Continuous </a:t>
            </a:r>
            <a:r>
              <a:rPr lang="pt-PT" dirty="0"/>
              <a:t>Training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6463" y="2084597"/>
            <a:ext cx="5940425" cy="42606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836" y="4347293"/>
            <a:ext cx="2658627" cy="1995376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 bwMode="auto">
          <a:xfrm>
            <a:off x="580142" y="6416675"/>
            <a:ext cx="11346747" cy="44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66700" marR="0" indent="-265113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2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33400" marR="0" indent="-265113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84225" marR="0" indent="-2492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047750" marR="0" indent="-2619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400" dirty="0" err="1" smtClean="0"/>
              <a:t>Lisbon</a:t>
            </a:r>
            <a:r>
              <a:rPr lang="pt-PT" sz="1400" dirty="0" smtClean="0"/>
              <a:t> </a:t>
            </a:r>
            <a:r>
              <a:rPr lang="pt-PT" sz="1400" dirty="0" err="1" smtClean="0"/>
              <a:t>Tech</a:t>
            </a:r>
            <a:r>
              <a:rPr lang="pt-PT" sz="1400" dirty="0" smtClean="0"/>
              <a:t> </a:t>
            </a:r>
            <a:r>
              <a:rPr lang="pt-PT" sz="1400" dirty="0" err="1" smtClean="0"/>
              <a:t>Week</a:t>
            </a:r>
            <a:r>
              <a:rPr lang="pt-PT" sz="1400" dirty="0" smtClean="0"/>
              <a:t> 22.06.2016 </a:t>
            </a:r>
            <a:r>
              <a:rPr lang="pt-PT" sz="1400" b="1" dirty="0" smtClean="0">
                <a:solidFill>
                  <a:srgbClr val="00B0F0"/>
                </a:solidFill>
              </a:rPr>
              <a:t>/</a:t>
            </a:r>
            <a:r>
              <a:rPr lang="pt-PT" sz="1400" dirty="0" smtClean="0"/>
              <a:t> </a:t>
            </a:r>
            <a:r>
              <a:rPr lang="pt-PT" sz="1400" b="1" dirty="0" smtClean="0">
                <a:solidFill>
                  <a:srgbClr val="00B0F0"/>
                </a:solidFill>
              </a:rPr>
              <a:t>www.atec.pt</a:t>
            </a:r>
            <a:endParaRPr lang="pt-PT" sz="1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146925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00B0F0"/>
                </a:solidFill>
              </a:rPr>
              <a:t>/ ATEC </a:t>
            </a:r>
            <a:r>
              <a:rPr lang="en-GB" sz="2400" dirty="0">
                <a:latin typeface="Calibri" panose="020F0502020204030204" pitchFamily="34" charset="0"/>
              </a:rPr>
              <a:t>| </a:t>
            </a:r>
            <a:r>
              <a:rPr lang="en-US" sz="2400" dirty="0">
                <a:latin typeface="Calibri" panose="020F0502020204030204" pitchFamily="34" charset="0"/>
              </a:rPr>
              <a:t>Business |</a:t>
            </a:r>
            <a:r>
              <a:rPr lang="en-GB" sz="2400" dirty="0">
                <a:solidFill>
                  <a:srgbClr val="00B0F0"/>
                </a:solidFill>
              </a:rPr>
              <a:t> </a:t>
            </a:r>
            <a:r>
              <a:rPr lang="en-GB" sz="2400" dirty="0"/>
              <a:t>Continuous </a:t>
            </a:r>
            <a:r>
              <a:rPr lang="pt-PT" sz="2400" dirty="0" smtClean="0"/>
              <a:t>Training </a:t>
            </a:r>
            <a:r>
              <a:rPr lang="pt-PT" dirty="0" smtClean="0"/>
              <a:t>| Training </a:t>
            </a:r>
            <a:r>
              <a:rPr lang="pt-PT" dirty="0" err="1" smtClean="0"/>
              <a:t>Offer</a:t>
            </a:r>
            <a:endParaRPr lang="pt-PT" dirty="0"/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580142" y="6416675"/>
            <a:ext cx="11346747" cy="44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66700" marR="0" indent="-265113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2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33400" marR="0" indent="-265113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84225" marR="0" indent="-2492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047750" marR="0" indent="-2619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400" dirty="0" err="1" smtClean="0"/>
              <a:t>Lisbon</a:t>
            </a:r>
            <a:r>
              <a:rPr lang="pt-PT" sz="1400" dirty="0" smtClean="0"/>
              <a:t> </a:t>
            </a:r>
            <a:r>
              <a:rPr lang="pt-PT" sz="1400" dirty="0" err="1" smtClean="0"/>
              <a:t>Tech</a:t>
            </a:r>
            <a:r>
              <a:rPr lang="pt-PT" sz="1400" dirty="0" smtClean="0"/>
              <a:t> </a:t>
            </a:r>
            <a:r>
              <a:rPr lang="pt-PT" sz="1400" dirty="0" err="1" smtClean="0"/>
              <a:t>Week</a:t>
            </a:r>
            <a:r>
              <a:rPr lang="pt-PT" sz="1400" dirty="0" smtClean="0"/>
              <a:t> 22.06.2016 </a:t>
            </a:r>
            <a:r>
              <a:rPr lang="pt-PT" sz="1400" b="1" dirty="0" smtClean="0">
                <a:solidFill>
                  <a:srgbClr val="00B0F0"/>
                </a:solidFill>
              </a:rPr>
              <a:t>/</a:t>
            </a:r>
            <a:r>
              <a:rPr lang="pt-PT" sz="1400" dirty="0" smtClean="0"/>
              <a:t> </a:t>
            </a:r>
            <a:r>
              <a:rPr lang="pt-PT" sz="1400" b="1" dirty="0" smtClean="0">
                <a:solidFill>
                  <a:srgbClr val="00B0F0"/>
                </a:solidFill>
              </a:rPr>
              <a:t>www.atec.pt</a:t>
            </a:r>
            <a:endParaRPr lang="pt-PT" sz="1400" b="1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5459" y="1084430"/>
            <a:ext cx="3760631" cy="2406582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en-US" b="1" dirty="0"/>
              <a:t>Automobile</a:t>
            </a:r>
          </a:p>
          <a:p>
            <a:pPr>
              <a:spcBef>
                <a:spcPts val="0"/>
              </a:spcBef>
            </a:pPr>
            <a:r>
              <a:rPr lang="en-US" b="1" dirty="0"/>
              <a:t>CNC </a:t>
            </a:r>
          </a:p>
          <a:p>
            <a:pPr>
              <a:spcBef>
                <a:spcPts val="0"/>
              </a:spcBef>
            </a:pPr>
            <a:r>
              <a:rPr lang="en-US" b="1" dirty="0"/>
              <a:t>Industrial Maintenance</a:t>
            </a:r>
          </a:p>
          <a:p>
            <a:pPr>
              <a:spcBef>
                <a:spcPts val="0"/>
              </a:spcBef>
            </a:pPr>
            <a:r>
              <a:rPr lang="en-US" b="1" dirty="0"/>
              <a:t>Mechanical Handling of cargo</a:t>
            </a:r>
          </a:p>
          <a:p>
            <a:pPr>
              <a:spcBef>
                <a:spcPts val="0"/>
              </a:spcBef>
            </a:pPr>
            <a:r>
              <a:rPr lang="en-US" b="1" dirty="0"/>
              <a:t>Pneumatics &amp; Hydraulics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Welding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7798978" y="3828951"/>
            <a:ext cx="3760935" cy="24084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en-US" b="1" dirty="0"/>
              <a:t>Project Management</a:t>
            </a:r>
          </a:p>
          <a:p>
            <a:pPr>
              <a:spcBef>
                <a:spcPts val="0"/>
              </a:spcBef>
            </a:pPr>
            <a:r>
              <a:rPr lang="en-US" b="1" dirty="0"/>
              <a:t>Health &amp; Safety</a:t>
            </a:r>
          </a:p>
          <a:p>
            <a:pPr>
              <a:spcBef>
                <a:spcPts val="0"/>
              </a:spcBef>
            </a:pPr>
            <a:r>
              <a:rPr lang="en-US" b="1" dirty="0"/>
              <a:t>Ergonomics</a:t>
            </a:r>
          </a:p>
          <a:p>
            <a:pPr>
              <a:spcBef>
                <a:spcPts val="0"/>
              </a:spcBef>
            </a:pPr>
            <a:r>
              <a:rPr lang="en-US" b="1" dirty="0"/>
              <a:t>Environment</a:t>
            </a:r>
          </a:p>
          <a:p>
            <a:pPr>
              <a:spcBef>
                <a:spcPts val="0"/>
              </a:spcBef>
            </a:pPr>
            <a:r>
              <a:rPr lang="en-US" b="1" dirty="0"/>
              <a:t>Logistics</a:t>
            </a:r>
          </a:p>
          <a:p>
            <a:pPr>
              <a:spcBef>
                <a:spcPts val="0"/>
              </a:spcBef>
            </a:pPr>
            <a:r>
              <a:rPr lang="en-US" b="1" dirty="0"/>
              <a:t>Methods and Work Organization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Quality</a:t>
            </a:r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7798978" y="1084430"/>
            <a:ext cx="3760935" cy="240658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en-US" b="1" dirty="0"/>
              <a:t>Commercial</a:t>
            </a:r>
          </a:p>
          <a:p>
            <a:pPr>
              <a:spcBef>
                <a:spcPts val="0"/>
              </a:spcBef>
            </a:pPr>
            <a:r>
              <a:rPr lang="en-US" b="1" dirty="0"/>
              <a:t>Organizational Development</a:t>
            </a:r>
          </a:p>
          <a:p>
            <a:pPr>
              <a:spcBef>
                <a:spcPts val="0"/>
              </a:spcBef>
            </a:pPr>
            <a:r>
              <a:rPr lang="en-US" b="1" dirty="0"/>
              <a:t>Personal Development</a:t>
            </a:r>
          </a:p>
          <a:p>
            <a:pPr>
              <a:spcBef>
                <a:spcPts val="0"/>
              </a:spcBef>
            </a:pPr>
            <a:r>
              <a:rPr lang="en-US" b="1" dirty="0"/>
              <a:t>Train the Trainer</a:t>
            </a:r>
          </a:p>
          <a:p>
            <a:pPr>
              <a:spcBef>
                <a:spcPts val="0"/>
              </a:spcBef>
            </a:pPr>
            <a:r>
              <a:rPr lang="en-US" b="1" dirty="0"/>
              <a:t>Management Training</a:t>
            </a:r>
          </a:p>
          <a:p>
            <a:pPr>
              <a:spcBef>
                <a:spcPts val="0"/>
              </a:spcBef>
            </a:pPr>
            <a:r>
              <a:rPr lang="en-US" b="1" dirty="0"/>
              <a:t>Foreign Languages</a:t>
            </a:r>
          </a:p>
          <a:p>
            <a:pPr>
              <a:spcBef>
                <a:spcPts val="0"/>
              </a:spcBef>
            </a:pPr>
            <a:r>
              <a:rPr lang="en-US" b="1" dirty="0"/>
              <a:t>Human </a:t>
            </a:r>
            <a:r>
              <a:rPr lang="en-US" b="1" dirty="0" smtClean="0"/>
              <a:t>Resources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695459" y="3828951"/>
            <a:ext cx="3760631" cy="2408400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en-US" b="1" dirty="0"/>
              <a:t>Automation</a:t>
            </a:r>
          </a:p>
          <a:p>
            <a:pPr>
              <a:spcBef>
                <a:spcPts val="0"/>
              </a:spcBef>
            </a:pPr>
            <a:r>
              <a:rPr lang="en-US" b="1" dirty="0"/>
              <a:t>Electricity</a:t>
            </a:r>
          </a:p>
          <a:p>
            <a:pPr>
              <a:spcBef>
                <a:spcPts val="0"/>
              </a:spcBef>
            </a:pPr>
            <a:r>
              <a:rPr lang="en-US" b="1" dirty="0"/>
              <a:t>Electronics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Information Technology</a:t>
            </a:r>
            <a:endParaRPr lang="en-US" b="1" dirty="0"/>
          </a:p>
          <a:p>
            <a:pPr>
              <a:spcBef>
                <a:spcPts val="0"/>
              </a:spcBef>
            </a:pPr>
            <a:r>
              <a:rPr lang="en-US" b="1" dirty="0"/>
              <a:t>Energy Efficiency</a:t>
            </a:r>
          </a:p>
          <a:p>
            <a:pPr>
              <a:spcBef>
                <a:spcPts val="0"/>
              </a:spcBef>
            </a:pPr>
            <a:r>
              <a:rPr lang="en-US" b="1" dirty="0"/>
              <a:t>Telecommunications</a:t>
            </a:r>
          </a:p>
          <a:p>
            <a:pPr>
              <a:spcBef>
                <a:spcPts val="0"/>
              </a:spcBef>
            </a:pPr>
            <a:r>
              <a:rPr lang="en-US" b="1" dirty="0"/>
              <a:t>Robotics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Mechatronics</a:t>
            </a:r>
            <a:endParaRPr lang="en-US" b="1" dirty="0"/>
          </a:p>
        </p:txBody>
      </p:sp>
      <p:pic>
        <p:nvPicPr>
          <p:cNvPr id="26" name="Picture 2" descr="Q:\02 - MARKETING\03 - PILAR 3\DPO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16" t="16116" b="2424"/>
          <a:stretch/>
        </p:blipFill>
        <p:spPr bwMode="auto">
          <a:xfrm>
            <a:off x="6238356" y="1080760"/>
            <a:ext cx="1524263" cy="150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Q:\02 - MARKETING\03 - PILAR 3\LEAN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53514" y="3828951"/>
            <a:ext cx="1506827" cy="150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Q:\02 - MARKETING\03 - PILAR 3\M&amp;M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5" b="2081"/>
          <a:stretch/>
        </p:blipFill>
        <p:spPr bwMode="auto">
          <a:xfrm>
            <a:off x="4480170" y="1082612"/>
            <a:ext cx="1537997" cy="151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Q:\02 - MARKETING\03 - PILAR 3\AT&amp;IT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73" t="14569" b="21601"/>
          <a:stretch/>
        </p:blipFill>
        <p:spPr bwMode="auto">
          <a:xfrm>
            <a:off x="4480170" y="3828951"/>
            <a:ext cx="1545465" cy="150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240635" y="2807591"/>
            <a:ext cx="1519706" cy="66988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PERSONAL &amp; ORGANIZATIONAL 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>DEVELOPMENT</a:t>
            </a:r>
            <a:endParaRPr lang="en-US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40636" y="5557156"/>
            <a:ext cx="1519706" cy="66988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>LEAN</a:t>
            </a:r>
            <a:endParaRPr lang="en-US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89316" y="2820647"/>
            <a:ext cx="1519706" cy="66988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INDUSTRIAL MECHANICS &amp; CAR MECHATRONICS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89316" y="5566143"/>
            <a:ext cx="1519706" cy="66988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AUTOMATION &amp; IT</a:t>
            </a:r>
          </a:p>
        </p:txBody>
      </p:sp>
    </p:spTree>
    <p:extLst>
      <p:ext uri="{BB962C8B-B14F-4D97-AF65-F5344CB8AC3E}">
        <p14:creationId xmlns:p14="http://schemas.microsoft.com/office/powerpoint/2010/main" val="1961428308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5208"/>
            <a:ext cx="12188825" cy="34270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1275194"/>
            <a:ext cx="10372298" cy="1710014"/>
          </a:xfrm>
        </p:spPr>
        <p:txBody>
          <a:bodyPr/>
          <a:lstStyle/>
          <a:p>
            <a:r>
              <a:rPr lang="pt-PT" sz="4000" dirty="0">
                <a:solidFill>
                  <a:schemeClr val="tx1">
                    <a:lumMod val="50000"/>
                  </a:schemeClr>
                </a:solidFill>
              </a:rPr>
              <a:t>ATEC </a:t>
            </a:r>
            <a:r>
              <a:rPr lang="en-GB" sz="4000" dirty="0">
                <a:solidFill>
                  <a:srgbClr val="00B0F0"/>
                </a:solidFill>
              </a:rPr>
              <a:t>/</a:t>
            </a:r>
            <a:r>
              <a:rPr lang="pt-PT" sz="4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t-PT" sz="4000" dirty="0" err="1">
                <a:solidFill>
                  <a:schemeClr val="tx1">
                    <a:lumMod val="50000"/>
                  </a:schemeClr>
                </a:solidFill>
              </a:rPr>
              <a:t>Learning</a:t>
            </a:r>
            <a:r>
              <a:rPr lang="pt-PT" sz="4000" dirty="0">
                <a:solidFill>
                  <a:schemeClr val="tx1">
                    <a:lumMod val="50000"/>
                  </a:schemeClr>
                </a:solidFill>
              </a:rPr>
              <a:t> for </a:t>
            </a:r>
            <a:r>
              <a:rPr lang="pt-PT" sz="4000" dirty="0" err="1">
                <a:solidFill>
                  <a:schemeClr val="tx1">
                    <a:lumMod val="50000"/>
                  </a:schemeClr>
                </a:solidFill>
              </a:rPr>
              <a:t>life</a:t>
            </a:r>
            <a:r>
              <a:rPr lang="pt-PT" sz="40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pt-PT" sz="40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/>
              <a:t>a </a:t>
            </a:r>
            <a:r>
              <a:rPr lang="pt-PT" dirty="0" err="1"/>
              <a:t>successful</a:t>
            </a:r>
            <a:r>
              <a:rPr lang="pt-PT" dirty="0"/>
              <a:t> training </a:t>
            </a:r>
            <a:r>
              <a:rPr lang="pt-PT" dirty="0" err="1"/>
              <a:t>approach</a:t>
            </a:r>
            <a:r>
              <a:rPr lang="pt-PT" dirty="0"/>
              <a:t> in </a:t>
            </a:r>
            <a:r>
              <a:rPr lang="pt-PT" dirty="0" err="1" smtClean="0"/>
              <a:t>Lisbon</a:t>
            </a:r>
            <a:r>
              <a:rPr lang="pt-PT" dirty="0" smtClean="0"/>
              <a:t> </a:t>
            </a:r>
            <a:r>
              <a:rPr lang="pt-PT" dirty="0" err="1" smtClean="0"/>
              <a:t>region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Portugal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585789" y="6259512"/>
            <a:ext cx="11341100" cy="530225"/>
          </a:xfrm>
        </p:spPr>
        <p:txBody>
          <a:bodyPr/>
          <a:lstStyle/>
          <a:p>
            <a:pPr algn="l"/>
            <a:r>
              <a:rPr lang="pt-PT" sz="2000" dirty="0" smtClean="0"/>
              <a:t>Hans </a:t>
            </a:r>
            <a:r>
              <a:rPr lang="pt-PT" sz="2000" dirty="0" err="1" smtClean="0"/>
              <a:t>Jürgen</a:t>
            </a:r>
            <a:r>
              <a:rPr lang="pt-PT" sz="2000" dirty="0" smtClean="0"/>
              <a:t>-Müller							</a:t>
            </a:r>
            <a:r>
              <a:rPr lang="pt-PT" sz="2000" dirty="0" err="1" smtClean="0"/>
              <a:t>Lisbon</a:t>
            </a:r>
            <a:r>
              <a:rPr lang="pt-PT" sz="2000" dirty="0" smtClean="0"/>
              <a:t> </a:t>
            </a:r>
            <a:r>
              <a:rPr lang="pt-PT" sz="2000" dirty="0" err="1" smtClean="0"/>
              <a:t>Tech</a:t>
            </a:r>
            <a:r>
              <a:rPr lang="pt-PT" sz="2000" dirty="0" smtClean="0"/>
              <a:t> </a:t>
            </a:r>
            <a:r>
              <a:rPr lang="pt-PT" sz="2000" dirty="0" err="1" smtClean="0"/>
              <a:t>Week</a:t>
            </a:r>
            <a:r>
              <a:rPr lang="pt-PT" sz="2000" dirty="0" smtClean="0"/>
              <a:t> 22.06.2016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1635151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High specialization and complementary solutions for our trainees and costumers: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00B0F0"/>
                </a:solidFill>
              </a:rPr>
              <a:t>/ ATEC </a:t>
            </a:r>
            <a:r>
              <a:rPr lang="en-GB" sz="2400" dirty="0">
                <a:latin typeface="Calibri" panose="020F0502020204030204" pitchFamily="34" charset="0"/>
              </a:rPr>
              <a:t>| </a:t>
            </a:r>
            <a:r>
              <a:rPr lang="en-US" sz="2400" dirty="0">
                <a:latin typeface="Calibri" panose="020F0502020204030204" pitchFamily="34" charset="0"/>
              </a:rPr>
              <a:t>Business |</a:t>
            </a:r>
            <a:r>
              <a:rPr lang="en-GB" sz="2400" dirty="0">
                <a:solidFill>
                  <a:srgbClr val="00B0F0"/>
                </a:solidFill>
              </a:rPr>
              <a:t> </a:t>
            </a:r>
            <a:r>
              <a:rPr lang="en-GB" sz="2400" dirty="0"/>
              <a:t>Continuous </a:t>
            </a:r>
            <a:r>
              <a:rPr lang="pt-PT" sz="2400" dirty="0"/>
              <a:t>Training | </a:t>
            </a:r>
            <a:r>
              <a:rPr lang="pt-PT" dirty="0" smtClean="0"/>
              <a:t>ATEC Academies</a:t>
            </a:r>
            <a:endParaRPr lang="pt-P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199" t="41746" r="56196" b="36376"/>
          <a:stretch/>
        </p:blipFill>
        <p:spPr>
          <a:xfrm>
            <a:off x="-5684" y="1524655"/>
            <a:ext cx="12180955" cy="24331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3944203"/>
            <a:ext cx="12188825" cy="1378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       </a:t>
            </a:r>
            <a:r>
              <a:rPr lang="en-GB" b="1" dirty="0" smtClean="0">
                <a:solidFill>
                  <a:schemeClr val="tx1">
                    <a:lumMod val="50000"/>
                  </a:schemeClr>
                </a:solidFill>
              </a:rPr>
              <a:t>Cisco Academy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		            </a:t>
            </a:r>
            <a:r>
              <a:rPr lang="en-GB" b="1" dirty="0" smtClean="0">
                <a:solidFill>
                  <a:schemeClr val="tx1">
                    <a:lumMod val="50000"/>
                  </a:schemeClr>
                </a:solidFill>
              </a:rPr>
              <a:t>Microsoft IT Academy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	                </a:t>
            </a:r>
            <a:r>
              <a:rPr lang="en-GB" b="1" dirty="0" smtClean="0">
                <a:solidFill>
                  <a:schemeClr val="tx1">
                    <a:lumMod val="50000"/>
                  </a:schemeClr>
                </a:solidFill>
              </a:rPr>
              <a:t>SAP Academy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		  </a:t>
            </a:r>
            <a:r>
              <a:rPr lang="en-GB" b="1" dirty="0" smtClean="0">
                <a:solidFill>
                  <a:schemeClr val="tx1">
                    <a:lumMod val="50000"/>
                  </a:schemeClr>
                </a:solidFill>
              </a:rPr>
              <a:t>Kaspersky Academy</a:t>
            </a:r>
          </a:p>
          <a:p>
            <a:endParaRPr lang="en-GB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         ATEC became </a:t>
            </a:r>
            <a:r>
              <a:rPr lang="en-GB" b="1" dirty="0" smtClean="0">
                <a:solidFill>
                  <a:srgbClr val="00B0F0"/>
                </a:solidFill>
              </a:rPr>
              <a:t>Pearson </a:t>
            </a:r>
            <a:r>
              <a:rPr lang="en-GB" b="1" dirty="0" err="1" smtClean="0">
                <a:solidFill>
                  <a:srgbClr val="00B0F0"/>
                </a:solidFill>
              </a:rPr>
              <a:t>Vue</a:t>
            </a:r>
            <a:r>
              <a:rPr lang="en-GB" b="1" dirty="0" smtClean="0">
                <a:solidFill>
                  <a:srgbClr val="00B0F0"/>
                </a:solidFill>
              </a:rPr>
              <a:t> 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and </a:t>
            </a:r>
            <a:r>
              <a:rPr lang="en-GB" b="1" dirty="0" err="1" smtClean="0">
                <a:solidFill>
                  <a:srgbClr val="00B0F0"/>
                </a:solidFill>
              </a:rPr>
              <a:t>Certiport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Examination Centre, allowing external certifications: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0199" t="74864" r="78528" b="16128"/>
          <a:stretch/>
        </p:blipFill>
        <p:spPr>
          <a:xfrm>
            <a:off x="477894" y="5463452"/>
            <a:ext cx="4086271" cy="1001753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 bwMode="auto">
          <a:xfrm>
            <a:off x="580142" y="6416675"/>
            <a:ext cx="11346747" cy="44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66700" marR="0" indent="-265113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2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33400" marR="0" indent="-265113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84225" marR="0" indent="-2492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047750" marR="0" indent="-2619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400" dirty="0" err="1" smtClean="0"/>
              <a:t>Lisbon</a:t>
            </a:r>
            <a:r>
              <a:rPr lang="pt-PT" sz="1400" dirty="0" smtClean="0"/>
              <a:t> </a:t>
            </a:r>
            <a:r>
              <a:rPr lang="pt-PT" sz="1400" dirty="0" err="1" smtClean="0"/>
              <a:t>Tech</a:t>
            </a:r>
            <a:r>
              <a:rPr lang="pt-PT" sz="1400" dirty="0" smtClean="0"/>
              <a:t> </a:t>
            </a:r>
            <a:r>
              <a:rPr lang="pt-PT" sz="1400" dirty="0" err="1" smtClean="0"/>
              <a:t>Week</a:t>
            </a:r>
            <a:r>
              <a:rPr lang="pt-PT" sz="1400" dirty="0" smtClean="0"/>
              <a:t> 22.06.2016 </a:t>
            </a:r>
            <a:r>
              <a:rPr lang="pt-PT" sz="1400" b="1" dirty="0" smtClean="0">
                <a:solidFill>
                  <a:srgbClr val="00B0F0"/>
                </a:solidFill>
              </a:rPr>
              <a:t>/</a:t>
            </a:r>
            <a:r>
              <a:rPr lang="pt-PT" sz="1400" dirty="0" smtClean="0"/>
              <a:t> </a:t>
            </a:r>
            <a:r>
              <a:rPr lang="pt-PT" sz="1400" b="1" dirty="0" smtClean="0">
                <a:solidFill>
                  <a:srgbClr val="00B0F0"/>
                </a:solidFill>
              </a:rPr>
              <a:t>www.atec.pt</a:t>
            </a:r>
            <a:endParaRPr lang="pt-PT" sz="1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665560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97796" y="4377690"/>
            <a:ext cx="10476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00B0F0"/>
                </a:solidFill>
              </a:rPr>
              <a:t>/ </a:t>
            </a:r>
            <a:r>
              <a:rPr lang="en-US" sz="2400" dirty="0">
                <a:solidFill>
                  <a:srgbClr val="00B0F0"/>
                </a:solidFill>
              </a:rPr>
              <a:t>The </a:t>
            </a:r>
            <a:r>
              <a:rPr lang="en-US" sz="2400" dirty="0" smtClean="0">
                <a:solidFill>
                  <a:srgbClr val="00B0F0"/>
                </a:solidFill>
              </a:rPr>
              <a:t>problem </a:t>
            </a:r>
            <a:r>
              <a:rPr lang="en-US" dirty="0"/>
              <a:t>| ATEC intervention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3375246" y="4107690"/>
            <a:ext cx="720000" cy="720000"/>
            <a:chOff x="2106000" y="3284730"/>
            <a:chExt cx="720000" cy="720000"/>
          </a:xfrm>
        </p:grpSpPr>
        <p:sp>
          <p:nvSpPr>
            <p:cNvPr id="9" name="Oval 8"/>
            <p:cNvSpPr/>
            <p:nvPr/>
          </p:nvSpPr>
          <p:spPr>
            <a:xfrm>
              <a:off x="2106000" y="3284730"/>
              <a:ext cx="720000" cy="720000"/>
            </a:xfrm>
            <a:prstGeom prst="ellipse">
              <a:avLst/>
            </a:prstGeom>
            <a:solidFill>
              <a:schemeClr val="bg1"/>
            </a:solidFill>
            <a:ln w="1143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/>
            <p:cNvSpPr/>
            <p:nvPr/>
          </p:nvSpPr>
          <p:spPr>
            <a:xfrm>
              <a:off x="2286000" y="3474720"/>
              <a:ext cx="360000" cy="360000"/>
            </a:xfrm>
            <a:prstGeom prst="ellipse">
              <a:avLst/>
            </a:prstGeom>
            <a:noFill/>
            <a:ln w="1143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982772" y="4107690"/>
            <a:ext cx="720000" cy="720000"/>
            <a:chOff x="2106000" y="3284730"/>
            <a:chExt cx="720000" cy="720000"/>
          </a:xfrm>
        </p:grpSpPr>
        <p:sp>
          <p:nvSpPr>
            <p:cNvPr id="12" name="Oval 11"/>
            <p:cNvSpPr/>
            <p:nvPr/>
          </p:nvSpPr>
          <p:spPr>
            <a:xfrm>
              <a:off x="2106000" y="3284730"/>
              <a:ext cx="720000" cy="720000"/>
            </a:xfrm>
            <a:prstGeom prst="ellipse">
              <a:avLst/>
            </a:prstGeom>
            <a:solidFill>
              <a:schemeClr val="bg1"/>
            </a:solidFill>
            <a:ln w="1143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0" y="3474720"/>
              <a:ext cx="360000" cy="360000"/>
            </a:xfrm>
            <a:prstGeom prst="ellipse">
              <a:avLst/>
            </a:prstGeom>
            <a:noFill/>
            <a:ln w="1143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590298" y="4117680"/>
            <a:ext cx="720000" cy="720000"/>
            <a:chOff x="2106000" y="3284730"/>
            <a:chExt cx="720000" cy="720000"/>
          </a:xfrm>
        </p:grpSpPr>
        <p:sp>
          <p:nvSpPr>
            <p:cNvPr id="15" name="Oval 14"/>
            <p:cNvSpPr/>
            <p:nvPr/>
          </p:nvSpPr>
          <p:spPr>
            <a:xfrm>
              <a:off x="2106000" y="3284730"/>
              <a:ext cx="720000" cy="720000"/>
            </a:xfrm>
            <a:prstGeom prst="ellipse">
              <a:avLst/>
            </a:prstGeom>
            <a:solidFill>
              <a:schemeClr val="bg1"/>
            </a:solidFill>
            <a:ln w="1143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0" y="3474720"/>
              <a:ext cx="360000" cy="360000"/>
            </a:xfrm>
            <a:prstGeom prst="ellipse">
              <a:avLst/>
            </a:prstGeom>
            <a:noFill/>
            <a:ln w="1143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85789" y="1645920"/>
            <a:ext cx="11341100" cy="14173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tabLst>
                <a:tab pos="2865438" algn="ctr"/>
                <a:tab pos="5745163" algn="ctr"/>
                <a:tab pos="8612188" algn="ctr"/>
              </a:tabLst>
            </a:pPr>
            <a:r>
              <a:rPr lang="en-GB" sz="8800" dirty="0" smtClean="0"/>
              <a:t>	1</a:t>
            </a:r>
            <a:r>
              <a:rPr lang="en-GB" sz="8800" dirty="0"/>
              <a:t>	</a:t>
            </a:r>
            <a:r>
              <a:rPr lang="en-GB" sz="8800" dirty="0" smtClean="0"/>
              <a:t>2	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5788" y="2960370"/>
            <a:ext cx="11341101" cy="14173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tabLst>
                <a:tab pos="2865438" algn="ctr"/>
                <a:tab pos="5745163" algn="ctr"/>
                <a:tab pos="8612188" algn="ctr"/>
              </a:tabLst>
            </a:pPr>
            <a:r>
              <a:rPr lang="en-GB" sz="2800" dirty="0" smtClean="0"/>
              <a:t>	Companies	Universities	Associations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703" y="4995148"/>
            <a:ext cx="1061085" cy="106108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757" y="5017680"/>
            <a:ext cx="960030" cy="9600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301" y="4974242"/>
            <a:ext cx="955993" cy="955993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 bwMode="auto">
          <a:xfrm>
            <a:off x="580142" y="6416675"/>
            <a:ext cx="11346747" cy="44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66700" marR="0" indent="-265113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2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33400" marR="0" indent="-265113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84225" marR="0" indent="-2492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047750" marR="0" indent="-2619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400" dirty="0" err="1" smtClean="0"/>
              <a:t>Lisbon</a:t>
            </a:r>
            <a:r>
              <a:rPr lang="pt-PT" sz="1400" dirty="0" smtClean="0"/>
              <a:t> </a:t>
            </a:r>
            <a:r>
              <a:rPr lang="pt-PT" sz="1400" dirty="0" err="1" smtClean="0"/>
              <a:t>Tech</a:t>
            </a:r>
            <a:r>
              <a:rPr lang="pt-PT" sz="1400" dirty="0" smtClean="0"/>
              <a:t> </a:t>
            </a:r>
            <a:r>
              <a:rPr lang="pt-PT" sz="1400" dirty="0" err="1" smtClean="0"/>
              <a:t>Week</a:t>
            </a:r>
            <a:r>
              <a:rPr lang="pt-PT" sz="1400" dirty="0" smtClean="0"/>
              <a:t> 22.06.2016 </a:t>
            </a:r>
            <a:r>
              <a:rPr lang="pt-PT" sz="1400" b="1" dirty="0" smtClean="0">
                <a:solidFill>
                  <a:srgbClr val="00B0F0"/>
                </a:solidFill>
              </a:rPr>
              <a:t>/</a:t>
            </a:r>
            <a:r>
              <a:rPr lang="pt-PT" sz="1400" dirty="0" smtClean="0"/>
              <a:t> </a:t>
            </a:r>
            <a:r>
              <a:rPr lang="pt-PT" sz="1400" b="1" dirty="0" smtClean="0">
                <a:solidFill>
                  <a:srgbClr val="00B0F0"/>
                </a:solidFill>
              </a:rPr>
              <a:t>www.atec.pt</a:t>
            </a:r>
            <a:endParaRPr lang="pt-PT" sz="1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94998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00B0F0"/>
                </a:solidFill>
              </a:rPr>
              <a:t>/ ATEC</a:t>
            </a:r>
            <a:r>
              <a:rPr lang="en-GB" sz="2400" dirty="0" smtClean="0"/>
              <a:t> </a:t>
            </a:r>
            <a:r>
              <a:rPr lang="en-GB" dirty="0" smtClean="0"/>
              <a:t>| Clients &amp; Partners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199" t="34445" r="56684" b="25873"/>
          <a:stretch/>
        </p:blipFill>
        <p:spPr>
          <a:xfrm>
            <a:off x="0" y="1569494"/>
            <a:ext cx="12188826" cy="4490037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 bwMode="auto">
          <a:xfrm>
            <a:off x="580142" y="6416675"/>
            <a:ext cx="11346747" cy="44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66700" marR="0" indent="-265113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2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33400" marR="0" indent="-265113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84225" marR="0" indent="-2492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047750" marR="0" indent="-2619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400" dirty="0" err="1" smtClean="0"/>
              <a:t>Lisbon</a:t>
            </a:r>
            <a:r>
              <a:rPr lang="pt-PT" sz="1400" dirty="0" smtClean="0"/>
              <a:t> </a:t>
            </a:r>
            <a:r>
              <a:rPr lang="pt-PT" sz="1400" dirty="0" err="1" smtClean="0"/>
              <a:t>Tech</a:t>
            </a:r>
            <a:r>
              <a:rPr lang="pt-PT" sz="1400" dirty="0" smtClean="0"/>
              <a:t> </a:t>
            </a:r>
            <a:r>
              <a:rPr lang="pt-PT" sz="1400" dirty="0" err="1" smtClean="0"/>
              <a:t>Week</a:t>
            </a:r>
            <a:r>
              <a:rPr lang="pt-PT" sz="1400" dirty="0" smtClean="0"/>
              <a:t> 22.06.2016 </a:t>
            </a:r>
            <a:r>
              <a:rPr lang="pt-PT" sz="1400" b="1" dirty="0" smtClean="0">
                <a:solidFill>
                  <a:srgbClr val="00B0F0"/>
                </a:solidFill>
              </a:rPr>
              <a:t>/</a:t>
            </a:r>
            <a:r>
              <a:rPr lang="pt-PT" sz="1400" dirty="0" smtClean="0"/>
              <a:t> </a:t>
            </a:r>
            <a:r>
              <a:rPr lang="pt-PT" sz="1400" b="1" dirty="0" smtClean="0">
                <a:solidFill>
                  <a:srgbClr val="00B0F0"/>
                </a:solidFill>
              </a:rPr>
              <a:t>www.atec.pt</a:t>
            </a:r>
            <a:endParaRPr lang="pt-PT" sz="1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526439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4413" y="922403"/>
            <a:ext cx="5832474" cy="549586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63538" indent="-363538" defTabSz="711200" fontAlgn="auto"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Cooperation protocols for technological specialization course. </a:t>
            </a:r>
          </a:p>
          <a:p>
            <a:pPr marL="363538" indent="-363538" defTabSz="711200" fontAlgn="auto"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Credit points equivalence to ATEC trainees who wish to proceed to university.</a:t>
            </a:r>
          </a:p>
          <a:p>
            <a:pPr marL="363538" indent="-363538" defTabSz="711200" fontAlgn="auto"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Creation of training programs in partnership.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/ ATEC</a:t>
            </a:r>
            <a:r>
              <a:rPr lang="en-GB" dirty="0"/>
              <a:t> | </a:t>
            </a:r>
            <a:r>
              <a:rPr lang="en-US" dirty="0" smtClean="0"/>
              <a:t>Partnerships </a:t>
            </a:r>
            <a:r>
              <a:rPr lang="en-US" dirty="0"/>
              <a:t>with Universities</a:t>
            </a:r>
            <a:endParaRPr lang="pt-PT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585788" y="3737356"/>
            <a:ext cx="2398838" cy="1260000"/>
            <a:chOff x="263415" y="901364"/>
            <a:chExt cx="1584414" cy="832219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263415" y="901364"/>
              <a:ext cx="1584414" cy="832219"/>
            </a:xfrm>
            <a:prstGeom prst="roundRect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1700"/>
                </a:lnSpc>
              </a:pPr>
              <a:endParaRPr lang="pt-PT">
                <a:solidFill>
                  <a:srgbClr val="33434C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650" y="994166"/>
              <a:ext cx="1154666" cy="646613"/>
            </a:xfrm>
            <a:prstGeom prst="rect">
              <a:avLst/>
            </a:prstGeom>
          </p:spPr>
        </p:pic>
      </p:grp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85788" y="938158"/>
            <a:ext cx="2398838" cy="1260000"/>
            <a:chOff x="258461" y="1733583"/>
            <a:chExt cx="1584414" cy="832219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258461" y="1733583"/>
              <a:ext cx="1584414" cy="832219"/>
            </a:xfrm>
            <a:prstGeom prst="roundRect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1700"/>
                </a:lnSpc>
              </a:pPr>
              <a:endParaRPr lang="pt-PT">
                <a:solidFill>
                  <a:srgbClr val="33434C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2656" y="1881974"/>
              <a:ext cx="1426653" cy="532049"/>
            </a:xfrm>
            <a:prstGeom prst="rect">
              <a:avLst/>
            </a:prstGeom>
          </p:spPr>
        </p:pic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585788" y="2337757"/>
            <a:ext cx="2398838" cy="1260000"/>
            <a:chOff x="263412" y="2565802"/>
            <a:chExt cx="1584414" cy="832219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263412" y="2565802"/>
              <a:ext cx="1584414" cy="832219"/>
            </a:xfrm>
            <a:prstGeom prst="roundRect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1700"/>
                </a:lnSpc>
              </a:pPr>
              <a:endParaRPr lang="pt-PT">
                <a:solidFill>
                  <a:srgbClr val="33434C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982" y="2710456"/>
              <a:ext cx="1476000" cy="550986"/>
            </a:xfrm>
            <a:prstGeom prst="rect">
              <a:avLst/>
            </a:prstGeom>
          </p:spPr>
        </p:pic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3459953" y="2337757"/>
            <a:ext cx="2398838" cy="1260000"/>
            <a:chOff x="3544102" y="2414023"/>
            <a:chExt cx="1584414" cy="832219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3544102" y="2414023"/>
              <a:ext cx="1584414" cy="832219"/>
            </a:xfrm>
            <a:prstGeom prst="roundRect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1700"/>
                </a:lnSpc>
              </a:pPr>
              <a:endParaRPr lang="pt-PT">
                <a:solidFill>
                  <a:srgbClr val="33434C"/>
                </a:solidFill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1300" y="2475892"/>
              <a:ext cx="661897" cy="720391"/>
            </a:xfrm>
            <a:prstGeom prst="rect">
              <a:avLst/>
            </a:prstGeom>
          </p:spPr>
        </p:pic>
      </p:grp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585788" y="5136955"/>
            <a:ext cx="2398838" cy="1260000"/>
            <a:chOff x="3540043" y="4078461"/>
            <a:chExt cx="1584414" cy="832219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3540043" y="4078461"/>
              <a:ext cx="1584414" cy="832219"/>
            </a:xfrm>
            <a:prstGeom prst="roundRect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1700"/>
                </a:lnSpc>
              </a:pPr>
              <a:endParaRPr lang="pt-PT">
                <a:solidFill>
                  <a:srgbClr val="33434C"/>
                </a:solidFill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93859" y="4156922"/>
              <a:ext cx="1163638" cy="675297"/>
            </a:xfrm>
            <a:prstGeom prst="rect">
              <a:avLst/>
            </a:prstGeom>
          </p:spPr>
        </p:pic>
      </p:grp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3457744" y="940374"/>
            <a:ext cx="2398838" cy="1260000"/>
            <a:chOff x="3549679" y="4910799"/>
            <a:chExt cx="1584414" cy="832219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39867" y="5092908"/>
              <a:ext cx="1471621" cy="468000"/>
            </a:xfrm>
            <a:prstGeom prst="rect">
              <a:avLst/>
            </a:prstGeom>
          </p:spPr>
        </p:pic>
        <p:sp>
          <p:nvSpPr>
            <p:cNvPr id="22" name="Rounded Rectangle 21"/>
            <p:cNvSpPr/>
            <p:nvPr/>
          </p:nvSpPr>
          <p:spPr bwMode="auto">
            <a:xfrm>
              <a:off x="3549679" y="4910799"/>
              <a:ext cx="1584414" cy="832219"/>
            </a:xfrm>
            <a:prstGeom prst="roundRect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1700"/>
                </a:lnSpc>
              </a:pPr>
              <a:endParaRPr lang="pt-PT">
                <a:solidFill>
                  <a:srgbClr val="33434C"/>
                </a:solidFill>
              </a:endParaRPr>
            </a:p>
          </p:txBody>
        </p: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3457744" y="3737355"/>
            <a:ext cx="2398838" cy="1260000"/>
            <a:chOff x="545139" y="4728689"/>
            <a:chExt cx="1584414" cy="832219"/>
          </a:xfrm>
        </p:grpSpPr>
        <p:sp>
          <p:nvSpPr>
            <p:cNvPr id="30" name="Rounded Rectangle 29"/>
            <p:cNvSpPr/>
            <p:nvPr/>
          </p:nvSpPr>
          <p:spPr bwMode="auto">
            <a:xfrm>
              <a:off x="545139" y="4728689"/>
              <a:ext cx="1584414" cy="832219"/>
            </a:xfrm>
            <a:prstGeom prst="roundRect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1700"/>
                </a:lnSpc>
              </a:pPr>
              <a:endParaRPr lang="pt-PT">
                <a:solidFill>
                  <a:srgbClr val="33434C"/>
                </a:solidFill>
              </a:endParaRPr>
            </a:p>
          </p:txBody>
        </p:sp>
        <p:sp>
          <p:nvSpPr>
            <p:cNvPr id="38" name="Rectangle 37"/>
            <p:cNvSpPr>
              <a:spLocks noChangeAspect="1"/>
            </p:cNvSpPr>
            <p:nvPr/>
          </p:nvSpPr>
          <p:spPr>
            <a:xfrm>
              <a:off x="902238" y="4775099"/>
              <a:ext cx="870215" cy="739398"/>
            </a:xfrm>
            <a:prstGeom prst="rect">
              <a:avLst/>
            </a:prstGeom>
            <a:blipFill rotWithShape="1">
              <a:blip r:embed="rId9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849630316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rgbClr val="00B0F0"/>
                </a:solidFill>
              </a:rPr>
              <a:t>/ </a:t>
            </a:r>
            <a:r>
              <a:rPr lang="en-US" sz="2400" dirty="0" smtClean="0">
                <a:solidFill>
                  <a:srgbClr val="00B0F0"/>
                </a:solidFill>
              </a:rPr>
              <a:t>ATEC </a:t>
            </a:r>
            <a:r>
              <a:rPr lang="en-US" dirty="0" smtClean="0"/>
              <a:t>| Partnership with Associations</a:t>
            </a:r>
            <a:endParaRPr lang="pt-PT" dirty="0"/>
          </a:p>
        </p:txBody>
      </p:sp>
      <p:sp>
        <p:nvSpPr>
          <p:cNvPr id="3" name="Rectangle 2"/>
          <p:cNvSpPr/>
          <p:nvPr/>
        </p:nvSpPr>
        <p:spPr>
          <a:xfrm>
            <a:off x="1819487" y="1239913"/>
            <a:ext cx="8559588" cy="49915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GB" sz="2400" dirty="0" smtClean="0"/>
              <a:t>ATEC joined CPED which aggregates companies, the public sector, Universities, VET institutions and the civil society promoting initiatives in the field of digital employability, contributing to:</a:t>
            </a:r>
          </a:p>
          <a:p>
            <a:pPr marL="355600" indent="-355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 smtClean="0"/>
              <a:t>increase the search for qualifications in this area</a:t>
            </a:r>
          </a:p>
          <a:p>
            <a:pPr marL="355600" indent="-355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 smtClean="0"/>
              <a:t>reduce the skills mismatch between education and training and the market</a:t>
            </a:r>
            <a:endParaRPr lang="en-GB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12" y="4777585"/>
            <a:ext cx="4186605" cy="95484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Subtitle 2"/>
          <p:cNvSpPr txBox="1">
            <a:spLocks/>
          </p:cNvSpPr>
          <p:nvPr/>
        </p:nvSpPr>
        <p:spPr bwMode="auto">
          <a:xfrm>
            <a:off x="580142" y="6416675"/>
            <a:ext cx="11346747" cy="44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66700" marR="0" indent="-265113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2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33400" marR="0" indent="-265113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84225" marR="0" indent="-2492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047750" marR="0" indent="-2619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400" dirty="0" err="1" smtClean="0"/>
              <a:t>Lisbon</a:t>
            </a:r>
            <a:r>
              <a:rPr lang="pt-PT" sz="1400" dirty="0" smtClean="0"/>
              <a:t> </a:t>
            </a:r>
            <a:r>
              <a:rPr lang="pt-PT" sz="1400" dirty="0" err="1" smtClean="0"/>
              <a:t>Tech</a:t>
            </a:r>
            <a:r>
              <a:rPr lang="pt-PT" sz="1400" dirty="0" smtClean="0"/>
              <a:t> </a:t>
            </a:r>
            <a:r>
              <a:rPr lang="pt-PT" sz="1400" dirty="0" err="1" smtClean="0"/>
              <a:t>Week</a:t>
            </a:r>
            <a:r>
              <a:rPr lang="pt-PT" sz="1400" dirty="0" smtClean="0"/>
              <a:t> 22.06.2016 </a:t>
            </a:r>
            <a:r>
              <a:rPr lang="pt-PT" sz="1400" b="1" dirty="0" smtClean="0">
                <a:solidFill>
                  <a:srgbClr val="00B0F0"/>
                </a:solidFill>
              </a:rPr>
              <a:t>/</a:t>
            </a:r>
            <a:r>
              <a:rPr lang="pt-PT" sz="1400" dirty="0" smtClean="0"/>
              <a:t> </a:t>
            </a:r>
            <a:r>
              <a:rPr lang="pt-PT" sz="1400" b="1" dirty="0" smtClean="0">
                <a:solidFill>
                  <a:srgbClr val="00B0F0"/>
                </a:solidFill>
              </a:rPr>
              <a:t>www.atec.pt</a:t>
            </a:r>
            <a:endParaRPr lang="pt-PT" sz="1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4937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81723760"/>
              </p:ext>
            </p:extLst>
          </p:nvPr>
        </p:nvGraphicFramePr>
        <p:xfrm>
          <a:off x="261938" y="1055555"/>
          <a:ext cx="11659304" cy="4804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82" y="4994392"/>
            <a:ext cx="576000" cy="57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102" y="5017838"/>
            <a:ext cx="576000" cy="576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111" y="4642249"/>
            <a:ext cx="576000" cy="57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37" y="4394344"/>
            <a:ext cx="1162274" cy="421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380" y="4698211"/>
            <a:ext cx="1167831" cy="450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5" b="27758"/>
          <a:stretch/>
        </p:blipFill>
        <p:spPr>
          <a:xfrm>
            <a:off x="6227379" y="5138880"/>
            <a:ext cx="1167831" cy="480060"/>
          </a:xfrm>
          <a:prstGeom prst="rect">
            <a:avLst/>
          </a:prstGeom>
        </p:spPr>
      </p:pic>
      <p:pic>
        <p:nvPicPr>
          <p:cNvPr id="18" name="Afbeelding 6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631" y="5138880"/>
            <a:ext cx="1291928" cy="5016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02" y="5225223"/>
            <a:ext cx="966619" cy="3152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676" y="5238765"/>
            <a:ext cx="966619" cy="3152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521" y="4552191"/>
            <a:ext cx="699634" cy="624673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537210" y="5778374"/>
            <a:ext cx="1360170" cy="5829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 smtClean="0"/>
              <a:t>2009</a:t>
            </a:r>
            <a:endParaRPr lang="pt-PT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1958340" y="5778374"/>
            <a:ext cx="1360170" cy="5829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 smtClean="0"/>
              <a:t>2012</a:t>
            </a:r>
            <a:endParaRPr lang="pt-PT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3356610" y="5778374"/>
            <a:ext cx="1360170" cy="5829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 smtClean="0"/>
              <a:t>2014</a:t>
            </a:r>
            <a:endParaRPr lang="pt-PT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4743450" y="5778374"/>
            <a:ext cx="1360170" cy="5829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 smtClean="0"/>
              <a:t>2014</a:t>
            </a:r>
            <a:endParaRPr lang="pt-PT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6131209" y="5784089"/>
            <a:ext cx="1360170" cy="5829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 smtClean="0"/>
              <a:t>2015</a:t>
            </a:r>
            <a:endParaRPr lang="pt-PT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7518049" y="5778374"/>
            <a:ext cx="1360170" cy="5829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 smtClean="0"/>
              <a:t>2015</a:t>
            </a:r>
            <a:endParaRPr lang="pt-PT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8870599" y="5776152"/>
            <a:ext cx="1360170" cy="5829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 smtClean="0"/>
              <a:t>2016</a:t>
            </a:r>
            <a:endParaRPr lang="pt-PT" b="1" dirty="0"/>
          </a:p>
        </p:txBody>
      </p:sp>
      <p:sp>
        <p:nvSpPr>
          <p:cNvPr id="2" name="Right Arrow 1"/>
          <p:cNvSpPr/>
          <p:nvPr/>
        </p:nvSpPr>
        <p:spPr>
          <a:xfrm>
            <a:off x="580142" y="6237623"/>
            <a:ext cx="10965077" cy="17423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" r="7228" b="24364"/>
          <a:stretch/>
        </p:blipFill>
        <p:spPr>
          <a:xfrm>
            <a:off x="10459087" y="3682682"/>
            <a:ext cx="1061232" cy="3171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599" y="4131872"/>
            <a:ext cx="476251" cy="47625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698" y="4077811"/>
            <a:ext cx="592328" cy="5923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6F1F7"/>
              </a:clrFrom>
              <a:clrTo>
                <a:srgbClr val="F6F1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3" r="-222" b="32630"/>
          <a:stretch/>
        </p:blipFill>
        <p:spPr>
          <a:xfrm>
            <a:off x="10993543" y="5408708"/>
            <a:ext cx="505178" cy="205740"/>
          </a:xfrm>
          <a:prstGeom prst="rect">
            <a:avLst/>
          </a:prstGeom>
        </p:spPr>
      </p:pic>
      <p:pic>
        <p:nvPicPr>
          <p:cNvPr id="33" name="Picture 32" descr="http://www.gnr.pt/documentos/noticias/operacional/imagens/Distintivo%20GNR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408" y="4699578"/>
            <a:ext cx="414058" cy="567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Imagem 0" descr="m_MOLSABER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548" y="5363386"/>
            <a:ext cx="541987" cy="29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487" y="4745881"/>
            <a:ext cx="476891" cy="526223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10265547" y="5778285"/>
            <a:ext cx="1360170" cy="5829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 smtClean="0"/>
              <a:t>2016</a:t>
            </a:r>
            <a:endParaRPr lang="pt-PT" b="1" dirty="0"/>
          </a:p>
        </p:txBody>
      </p:sp>
      <p:sp>
        <p:nvSpPr>
          <p:cNvPr id="39" name="Subtitle 2"/>
          <p:cNvSpPr txBox="1">
            <a:spLocks/>
          </p:cNvSpPr>
          <p:nvPr/>
        </p:nvSpPr>
        <p:spPr bwMode="auto">
          <a:xfrm>
            <a:off x="580142" y="6416675"/>
            <a:ext cx="11346747" cy="44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66700" marR="0" indent="-265113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2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33400" marR="0" indent="-265113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84225" marR="0" indent="-2492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047750" marR="0" indent="-2619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400" dirty="0" err="1" smtClean="0"/>
              <a:t>Lisbon</a:t>
            </a:r>
            <a:r>
              <a:rPr lang="pt-PT" sz="1400" dirty="0" smtClean="0"/>
              <a:t> </a:t>
            </a:r>
            <a:r>
              <a:rPr lang="pt-PT" sz="1400" dirty="0" err="1" smtClean="0"/>
              <a:t>Tech</a:t>
            </a:r>
            <a:r>
              <a:rPr lang="pt-PT" sz="1400" dirty="0" smtClean="0"/>
              <a:t> </a:t>
            </a:r>
            <a:r>
              <a:rPr lang="pt-PT" sz="1400" dirty="0" err="1" smtClean="0"/>
              <a:t>Week</a:t>
            </a:r>
            <a:r>
              <a:rPr lang="pt-PT" sz="1400" dirty="0" smtClean="0"/>
              <a:t> 22.06.2016 </a:t>
            </a:r>
            <a:r>
              <a:rPr lang="pt-PT" sz="1400" b="1" dirty="0" smtClean="0">
                <a:solidFill>
                  <a:srgbClr val="00B0F0"/>
                </a:solidFill>
              </a:rPr>
              <a:t>/</a:t>
            </a:r>
            <a:r>
              <a:rPr lang="pt-PT" sz="1400" dirty="0" smtClean="0"/>
              <a:t> </a:t>
            </a:r>
            <a:r>
              <a:rPr lang="pt-PT" sz="1400" b="1" dirty="0" smtClean="0">
                <a:solidFill>
                  <a:srgbClr val="00B0F0"/>
                </a:solidFill>
              </a:rPr>
              <a:t>www.atec.pt</a:t>
            </a:r>
            <a:endParaRPr lang="pt-PT" sz="1400" b="1" dirty="0">
              <a:solidFill>
                <a:srgbClr val="00B0F0"/>
              </a:solidFill>
            </a:endParaRPr>
          </a:p>
        </p:txBody>
      </p:sp>
      <p:sp>
        <p:nvSpPr>
          <p:cNvPr id="40" name="Title 2"/>
          <p:cNvSpPr>
            <a:spLocks noGrp="1"/>
          </p:cNvSpPr>
          <p:nvPr>
            <p:ph type="title"/>
          </p:nvPr>
        </p:nvSpPr>
        <p:spPr>
          <a:xfrm>
            <a:off x="580142" y="328062"/>
            <a:ext cx="9786220" cy="575226"/>
          </a:xfrm>
        </p:spPr>
        <p:txBody>
          <a:bodyPr/>
          <a:lstStyle/>
          <a:p>
            <a:r>
              <a:rPr lang="en-GB" sz="2400" dirty="0">
                <a:solidFill>
                  <a:srgbClr val="00B0F0"/>
                </a:solidFill>
              </a:rPr>
              <a:t>/ </a:t>
            </a:r>
            <a:r>
              <a:rPr lang="en-US" sz="2400" dirty="0" smtClean="0">
                <a:solidFill>
                  <a:srgbClr val="00B0F0"/>
                </a:solidFill>
              </a:rPr>
              <a:t>ATEC</a:t>
            </a:r>
            <a:r>
              <a:rPr lang="en-US" dirty="0" smtClean="0"/>
              <a:t>| </a:t>
            </a:r>
            <a:r>
              <a:rPr lang="pt-PT" dirty="0"/>
              <a:t>N</a:t>
            </a:r>
            <a:r>
              <a:rPr lang="pt-PT" dirty="0" smtClean="0"/>
              <a:t>ew </a:t>
            </a:r>
            <a:r>
              <a:rPr lang="pt-PT" dirty="0" err="1" smtClean="0"/>
              <a:t>skills</a:t>
            </a:r>
            <a:r>
              <a:rPr lang="pt-PT" dirty="0" smtClean="0"/>
              <a:t> for </a:t>
            </a:r>
            <a:r>
              <a:rPr lang="pt-PT" dirty="0" err="1" smtClean="0"/>
              <a:t>new</a:t>
            </a:r>
            <a:r>
              <a:rPr lang="pt-PT" dirty="0" smtClean="0"/>
              <a:t> jobs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65469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/ Fast Track for Innovation </a:t>
            </a:r>
            <a:endParaRPr lang="en-GB" dirty="0">
              <a:solidFill>
                <a:srgbClr val="00B0F0"/>
              </a:solidFill>
            </a:endParaRPr>
          </a:p>
        </p:txBody>
      </p:sp>
      <p:pic>
        <p:nvPicPr>
          <p:cNvPr id="17" name="image48.png" descr="flow FTI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084259" y="1919072"/>
            <a:ext cx="6853615" cy="41412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585788" y="1919072"/>
            <a:ext cx="4336932" cy="4141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FTI Horizon 2020 project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Partners: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85788" y="1257281"/>
            <a:ext cx="4336932" cy="569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ICT4Market</a:t>
            </a:r>
            <a:endParaRPr lang="en-GB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278254" y="2864174"/>
            <a:ext cx="2952000" cy="2952000"/>
            <a:chOff x="7129801" y="3270408"/>
            <a:chExt cx="2952000" cy="2952000"/>
          </a:xfrm>
        </p:grpSpPr>
        <p:sp>
          <p:nvSpPr>
            <p:cNvPr id="4" name="Oval 3"/>
            <p:cNvSpPr/>
            <p:nvPr/>
          </p:nvSpPr>
          <p:spPr>
            <a:xfrm>
              <a:off x="7129801" y="3270408"/>
              <a:ext cx="2952000" cy="29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92" b="29375"/>
            <a:stretch>
              <a:fillRect/>
            </a:stretch>
          </p:blipFill>
          <p:spPr bwMode="auto">
            <a:xfrm>
              <a:off x="7912776" y="3392488"/>
              <a:ext cx="1386050" cy="83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5327" y="4860793"/>
              <a:ext cx="1216885" cy="31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9391" y="4777664"/>
              <a:ext cx="1218869" cy="557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8621299" y="4746408"/>
              <a:ext cx="0" cy="147600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endCxn id="4" idx="1"/>
            </p:cNvCxnSpPr>
            <p:nvPr/>
          </p:nvCxnSpPr>
          <p:spPr>
            <a:xfrm flipH="1" flipV="1">
              <a:off x="7562111" y="3702718"/>
              <a:ext cx="1056402" cy="104369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endCxn id="4" idx="7"/>
            </p:cNvCxnSpPr>
            <p:nvPr/>
          </p:nvCxnSpPr>
          <p:spPr>
            <a:xfrm flipV="1">
              <a:off x="8618513" y="3702718"/>
              <a:ext cx="1030978" cy="104369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5084258" y="1257281"/>
            <a:ext cx="6842629" cy="569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PROJECT CONCEPT</a:t>
            </a:r>
            <a:endParaRPr lang="en-GB" sz="2400" dirty="0"/>
          </a:p>
        </p:txBody>
      </p:sp>
      <p:sp>
        <p:nvSpPr>
          <p:cNvPr id="21" name="Subtitle 2"/>
          <p:cNvSpPr txBox="1">
            <a:spLocks/>
          </p:cNvSpPr>
          <p:nvPr/>
        </p:nvSpPr>
        <p:spPr bwMode="auto">
          <a:xfrm>
            <a:off x="580142" y="6416675"/>
            <a:ext cx="11346747" cy="44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66700" marR="0" indent="-265113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2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33400" marR="0" indent="-265113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84225" marR="0" indent="-2492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047750" marR="0" indent="-2619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400" dirty="0" err="1" smtClean="0"/>
              <a:t>Lisbon</a:t>
            </a:r>
            <a:r>
              <a:rPr lang="pt-PT" sz="1400" dirty="0" smtClean="0"/>
              <a:t> </a:t>
            </a:r>
            <a:r>
              <a:rPr lang="pt-PT" sz="1400" dirty="0" err="1" smtClean="0"/>
              <a:t>Tech</a:t>
            </a:r>
            <a:r>
              <a:rPr lang="pt-PT" sz="1400" dirty="0" smtClean="0"/>
              <a:t> </a:t>
            </a:r>
            <a:r>
              <a:rPr lang="pt-PT" sz="1400" dirty="0" err="1" smtClean="0"/>
              <a:t>Week</a:t>
            </a:r>
            <a:r>
              <a:rPr lang="pt-PT" sz="1400" dirty="0" smtClean="0"/>
              <a:t> 22.06.2016 </a:t>
            </a:r>
            <a:r>
              <a:rPr lang="pt-PT" sz="1400" b="1" dirty="0" smtClean="0">
                <a:solidFill>
                  <a:srgbClr val="00B0F0"/>
                </a:solidFill>
              </a:rPr>
              <a:t>/</a:t>
            </a:r>
            <a:r>
              <a:rPr lang="pt-PT" sz="1400" dirty="0" smtClean="0"/>
              <a:t> </a:t>
            </a:r>
            <a:r>
              <a:rPr lang="pt-PT" sz="1400" b="1" dirty="0" smtClean="0">
                <a:solidFill>
                  <a:srgbClr val="00B0F0"/>
                </a:solidFill>
              </a:rPr>
              <a:t>www.atec.pt</a:t>
            </a:r>
            <a:endParaRPr lang="pt-PT" sz="1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38437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/ </a:t>
            </a:r>
            <a:r>
              <a:rPr lang="en-GB" dirty="0" smtClean="0">
                <a:solidFill>
                  <a:srgbClr val="00B0F0"/>
                </a:solidFill>
              </a:rPr>
              <a:t>Contacts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094413" y="922403"/>
            <a:ext cx="5881830" cy="5495860"/>
          </a:xfrm>
        </p:spPr>
        <p:txBody>
          <a:bodyPr/>
          <a:lstStyle/>
          <a:p>
            <a:pPr algn="ctr"/>
            <a:endParaRPr lang="en-GB" sz="4000" dirty="0" smtClean="0"/>
          </a:p>
          <a:p>
            <a:pPr algn="ctr"/>
            <a:r>
              <a:rPr lang="en-GB" sz="4000" dirty="0" smtClean="0"/>
              <a:t>Hans Jürgen Müller</a:t>
            </a:r>
          </a:p>
          <a:p>
            <a:pPr algn="ctr"/>
            <a:r>
              <a:rPr lang="en-GB" sz="4000" dirty="0" smtClean="0"/>
              <a:t>hans.mueller@atec.pt</a:t>
            </a:r>
          </a:p>
          <a:p>
            <a:pPr algn="ctr"/>
            <a:r>
              <a:rPr lang="en-GB" sz="4000" dirty="0" smtClean="0">
                <a:hlinkClick r:id="rId2"/>
              </a:rPr>
              <a:t>www.atec.pt</a:t>
            </a:r>
            <a:endParaRPr lang="en-GB" sz="4000" dirty="0"/>
          </a:p>
          <a:p>
            <a:pPr algn="ctr"/>
            <a:endParaRPr lang="en-GB" sz="40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42" y="2235874"/>
            <a:ext cx="5321883" cy="357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6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80143" y="922403"/>
            <a:ext cx="11346746" cy="549586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 smtClean="0"/>
              <a:t>challenge</a:t>
            </a:r>
            <a:r>
              <a:rPr lang="pt-PT" sz="2800" dirty="0" smtClean="0"/>
              <a:t>: </a:t>
            </a:r>
            <a:r>
              <a:rPr lang="pt-PT" sz="2800" dirty="0" err="1"/>
              <a:t>Skills</a:t>
            </a:r>
            <a:r>
              <a:rPr lang="pt-PT" sz="2800" dirty="0"/>
              <a:t> </a:t>
            </a:r>
            <a:r>
              <a:rPr lang="pt-PT" sz="2800" dirty="0" err="1"/>
              <a:t>Mismatch</a:t>
            </a:r>
            <a:endParaRPr lang="pt-PT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PT" sz="2800" dirty="0" smtClean="0"/>
              <a:t>ATEC – Training </a:t>
            </a:r>
            <a:r>
              <a:rPr lang="pt-PT" sz="2800" dirty="0" err="1" smtClean="0"/>
              <a:t>Academy</a:t>
            </a:r>
            <a:endParaRPr lang="pt-PT" sz="28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PT" sz="2800" dirty="0" err="1" smtClean="0"/>
              <a:t>Fast</a:t>
            </a:r>
            <a:r>
              <a:rPr lang="pt-PT" sz="2800" dirty="0" smtClean="0"/>
              <a:t> </a:t>
            </a:r>
            <a:r>
              <a:rPr lang="pt-PT" sz="2800" dirty="0" err="1" smtClean="0"/>
              <a:t>Track</a:t>
            </a:r>
            <a:r>
              <a:rPr lang="pt-PT" sz="2800" dirty="0" smtClean="0"/>
              <a:t> for </a:t>
            </a:r>
            <a:r>
              <a:rPr lang="pt-PT" sz="2800" dirty="0" err="1" smtClean="0"/>
              <a:t>Innovation</a:t>
            </a:r>
            <a:r>
              <a:rPr lang="pt-PT" sz="2800" dirty="0" smtClean="0"/>
              <a:t> </a:t>
            </a:r>
            <a:r>
              <a:rPr lang="pt-PT" sz="2800" dirty="0" err="1" smtClean="0"/>
              <a:t>call</a:t>
            </a:r>
            <a:r>
              <a:rPr lang="pt-PT" sz="2800" dirty="0" smtClean="0"/>
              <a:t> </a:t>
            </a:r>
            <a:r>
              <a:rPr lang="pt-PT" sz="2800" dirty="0" err="1" smtClean="0"/>
              <a:t>with</a:t>
            </a:r>
            <a:r>
              <a:rPr lang="pt-PT" sz="2800" dirty="0" smtClean="0"/>
              <a:t> CBTA </a:t>
            </a:r>
            <a:r>
              <a:rPr lang="pt-PT" sz="2800" dirty="0" err="1" smtClean="0"/>
              <a:t>and</a:t>
            </a:r>
            <a:r>
              <a:rPr lang="pt-PT" sz="2800" dirty="0" smtClean="0"/>
              <a:t> EAEC</a:t>
            </a:r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/ </a:t>
            </a:r>
            <a:r>
              <a:rPr lang="pt-PT" dirty="0" smtClean="0">
                <a:solidFill>
                  <a:srgbClr val="00B0F0"/>
                </a:solidFill>
              </a:rPr>
              <a:t>Agenda</a:t>
            </a:r>
            <a:endParaRPr lang="pt-PT" dirty="0">
              <a:solidFill>
                <a:srgbClr val="00B0F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25" y="4407568"/>
            <a:ext cx="8387437" cy="200323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 bwMode="auto">
          <a:xfrm>
            <a:off x="580142" y="6416675"/>
            <a:ext cx="11346747" cy="44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66700" marR="0" indent="-265113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2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33400" marR="0" indent="-265113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84225" marR="0" indent="-2492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047750" marR="0" indent="-2619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400" dirty="0" smtClean="0"/>
              <a:t>Hans </a:t>
            </a:r>
            <a:r>
              <a:rPr lang="pt-PT" sz="1400" dirty="0" err="1" smtClean="0"/>
              <a:t>Jürgen</a:t>
            </a:r>
            <a:r>
              <a:rPr lang="pt-PT" sz="1400" dirty="0" smtClean="0"/>
              <a:t> Müller							                   </a:t>
            </a:r>
            <a:r>
              <a:rPr lang="pt-PT" sz="1400" dirty="0" err="1" smtClean="0"/>
              <a:t>Lisbon</a:t>
            </a:r>
            <a:r>
              <a:rPr lang="pt-PT" sz="1400" dirty="0" smtClean="0"/>
              <a:t> </a:t>
            </a:r>
            <a:r>
              <a:rPr lang="pt-PT" sz="1400" dirty="0" err="1" smtClean="0"/>
              <a:t>Tech</a:t>
            </a:r>
            <a:r>
              <a:rPr lang="pt-PT" sz="1400" dirty="0" smtClean="0"/>
              <a:t> </a:t>
            </a:r>
            <a:r>
              <a:rPr lang="pt-PT" sz="1400" dirty="0" err="1" smtClean="0"/>
              <a:t>Week</a:t>
            </a:r>
            <a:r>
              <a:rPr lang="pt-PT" sz="1400" dirty="0" smtClean="0"/>
              <a:t> 22.06.2016 </a:t>
            </a:r>
            <a:r>
              <a:rPr lang="pt-PT" sz="1400" b="1" dirty="0" smtClean="0">
                <a:solidFill>
                  <a:srgbClr val="00B0F0"/>
                </a:solidFill>
              </a:rPr>
              <a:t>/</a:t>
            </a:r>
            <a:r>
              <a:rPr lang="pt-PT" sz="1400" dirty="0" smtClean="0"/>
              <a:t> </a:t>
            </a:r>
            <a:r>
              <a:rPr lang="pt-PT" sz="1400" b="1" dirty="0" smtClean="0">
                <a:solidFill>
                  <a:srgbClr val="00B0F0"/>
                </a:solidFill>
              </a:rPr>
              <a:t>www.atec.pt</a:t>
            </a:r>
            <a:endParaRPr lang="pt-PT" sz="1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29084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/ </a:t>
            </a:r>
            <a:r>
              <a:rPr lang="en-US" dirty="0" smtClean="0">
                <a:solidFill>
                  <a:srgbClr val="00B0F0"/>
                </a:solidFill>
              </a:rPr>
              <a:t>The Challenge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53581547"/>
              </p:ext>
            </p:extLst>
          </p:nvPr>
        </p:nvGraphicFramePr>
        <p:xfrm>
          <a:off x="585788" y="855345"/>
          <a:ext cx="11793781" cy="4753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ubtitle 2"/>
          <p:cNvSpPr txBox="1">
            <a:spLocks/>
          </p:cNvSpPr>
          <p:nvPr/>
        </p:nvSpPr>
        <p:spPr bwMode="auto">
          <a:xfrm>
            <a:off x="580142" y="6416675"/>
            <a:ext cx="11346747" cy="44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66700" marR="0" indent="-265113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2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33400" marR="0" indent="-265113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84225" marR="0" indent="-2492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047750" marR="0" indent="-2619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400" dirty="0" err="1" smtClean="0"/>
              <a:t>Lisbon</a:t>
            </a:r>
            <a:r>
              <a:rPr lang="pt-PT" sz="1400" dirty="0" smtClean="0"/>
              <a:t> </a:t>
            </a:r>
            <a:r>
              <a:rPr lang="pt-PT" sz="1400" dirty="0" err="1" smtClean="0"/>
              <a:t>Tech</a:t>
            </a:r>
            <a:r>
              <a:rPr lang="pt-PT" sz="1400" dirty="0" smtClean="0"/>
              <a:t> </a:t>
            </a:r>
            <a:r>
              <a:rPr lang="pt-PT" sz="1400" dirty="0" err="1" smtClean="0"/>
              <a:t>Week</a:t>
            </a:r>
            <a:r>
              <a:rPr lang="pt-PT" sz="1400" dirty="0" smtClean="0"/>
              <a:t> 22.06.2016 </a:t>
            </a:r>
            <a:r>
              <a:rPr lang="pt-PT" sz="1400" b="1" dirty="0" smtClean="0">
                <a:solidFill>
                  <a:srgbClr val="00B0F0"/>
                </a:solidFill>
              </a:rPr>
              <a:t>/</a:t>
            </a:r>
            <a:r>
              <a:rPr lang="pt-PT" sz="1400" dirty="0" smtClean="0"/>
              <a:t> </a:t>
            </a:r>
            <a:r>
              <a:rPr lang="pt-PT" sz="1400" b="1" dirty="0" smtClean="0">
                <a:solidFill>
                  <a:srgbClr val="00B0F0"/>
                </a:solidFill>
              </a:rPr>
              <a:t>www.atec.pt</a:t>
            </a:r>
            <a:endParaRPr lang="pt-PT" sz="1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59232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965279" y="2006600"/>
            <a:ext cx="8401084" cy="4314825"/>
          </a:xfrm>
        </p:spPr>
        <p:txBody>
          <a:bodyPr/>
          <a:lstStyle/>
          <a:p>
            <a:r>
              <a:rPr lang="en-US" dirty="0" smtClean="0"/>
              <a:t>Given </a:t>
            </a:r>
            <a:r>
              <a:rPr lang="en-US" dirty="0"/>
              <a:t>the urgency of </a:t>
            </a:r>
            <a:r>
              <a:rPr lang="en-US" dirty="0" smtClean="0"/>
              <a:t>rectify the </a:t>
            </a:r>
            <a:r>
              <a:rPr lang="en-US" dirty="0"/>
              <a:t>labor shortage to meet the jobs that will exist in 2020 in the ICT sector </a:t>
            </a:r>
            <a:r>
              <a:rPr lang="en-US" sz="2800" b="1" dirty="0"/>
              <a:t>is crucial to increase the supply of ICT professionals in Portugal</a:t>
            </a:r>
            <a:r>
              <a:rPr lang="en-US" b="1" dirty="0"/>
              <a:t> </a:t>
            </a:r>
            <a:r>
              <a:rPr lang="en-US" dirty="0"/>
              <a:t>and contribute to the development of national digital economy. A similar situation is experienced </a:t>
            </a:r>
            <a:r>
              <a:rPr lang="en-US" sz="2800" b="1" dirty="0"/>
              <a:t>in the European Union</a:t>
            </a:r>
            <a:r>
              <a:rPr lang="en-US" dirty="0"/>
              <a:t>, which the European Commission estimates that </a:t>
            </a:r>
            <a:r>
              <a:rPr lang="en-US" sz="2800" b="1" dirty="0"/>
              <a:t>by 2020 </a:t>
            </a:r>
            <a:r>
              <a:rPr lang="en-US" dirty="0"/>
              <a:t>there will be </a:t>
            </a:r>
            <a:r>
              <a:rPr lang="en-US" sz="2800" b="1" dirty="0"/>
              <a:t>900,000 </a:t>
            </a:r>
            <a:r>
              <a:rPr lang="en-US" sz="2800" b="1" dirty="0" smtClean="0"/>
              <a:t>unfilled ICT jobs </a:t>
            </a:r>
            <a:r>
              <a:rPr lang="en-US" dirty="0" smtClean="0"/>
              <a:t>without immediate </a:t>
            </a:r>
            <a:r>
              <a:rPr lang="en-US" dirty="0"/>
              <a:t>corrective </a:t>
            </a:r>
            <a:r>
              <a:rPr lang="en-US" dirty="0" smtClean="0"/>
              <a:t>action.</a:t>
            </a:r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/ </a:t>
            </a:r>
            <a:r>
              <a:rPr lang="en-US" dirty="0">
                <a:solidFill>
                  <a:srgbClr val="00B0F0"/>
                </a:solidFill>
              </a:rPr>
              <a:t>The Challenge</a:t>
            </a:r>
            <a:endParaRPr lang="pt-PT" dirty="0"/>
          </a:p>
        </p:txBody>
      </p:sp>
      <p:sp>
        <p:nvSpPr>
          <p:cNvPr id="4" name="Rectangle 3"/>
          <p:cNvSpPr/>
          <p:nvPr/>
        </p:nvSpPr>
        <p:spPr>
          <a:xfrm>
            <a:off x="-368313" y="889000"/>
            <a:ext cx="10734675" cy="1117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901700"/>
            <a:r>
              <a:rPr lang="en-US" sz="2400" dirty="0"/>
              <a:t>only in Portugal, there will be 15 000 vacancies for which there will be difficulty in finding people to fill</a:t>
            </a:r>
            <a:endParaRPr lang="pt-PT" sz="24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580142" y="6416675"/>
            <a:ext cx="11346747" cy="44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66700" marR="0" indent="-265113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2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33400" marR="0" indent="-265113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84225" marR="0" indent="-2492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047750" marR="0" indent="-2619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400" dirty="0" err="1" smtClean="0"/>
              <a:t>Lisbon</a:t>
            </a:r>
            <a:r>
              <a:rPr lang="pt-PT" sz="1400" dirty="0" smtClean="0"/>
              <a:t> </a:t>
            </a:r>
            <a:r>
              <a:rPr lang="pt-PT" sz="1400" dirty="0" err="1" smtClean="0"/>
              <a:t>Tech</a:t>
            </a:r>
            <a:r>
              <a:rPr lang="pt-PT" sz="1400" dirty="0" smtClean="0"/>
              <a:t> </a:t>
            </a:r>
            <a:r>
              <a:rPr lang="pt-PT" sz="1400" dirty="0" err="1" smtClean="0"/>
              <a:t>Week</a:t>
            </a:r>
            <a:r>
              <a:rPr lang="pt-PT" sz="1400" dirty="0" smtClean="0"/>
              <a:t> 22.06.2016 </a:t>
            </a:r>
            <a:r>
              <a:rPr lang="pt-PT" sz="1400" b="1" dirty="0" smtClean="0">
                <a:solidFill>
                  <a:srgbClr val="00B0F0"/>
                </a:solidFill>
              </a:rPr>
              <a:t>/</a:t>
            </a:r>
            <a:r>
              <a:rPr lang="pt-PT" sz="1400" dirty="0" smtClean="0"/>
              <a:t> </a:t>
            </a:r>
            <a:r>
              <a:rPr lang="pt-PT" sz="1400" b="1" dirty="0" smtClean="0">
                <a:solidFill>
                  <a:srgbClr val="00B0F0"/>
                </a:solidFill>
              </a:rPr>
              <a:t>www.atec.pt</a:t>
            </a:r>
            <a:endParaRPr lang="pt-PT" sz="1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84624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sz="2800" dirty="0" smtClean="0"/>
          </a:p>
          <a:p>
            <a:r>
              <a:rPr lang="en-US" sz="2800" dirty="0"/>
              <a:t>“On average, by 2020, more than a third of the desired core skill sets of most occupations will be comprised of skills that are not yet considered crucial to the job today, according to our respondents.”</a:t>
            </a:r>
          </a:p>
          <a:p>
            <a:endParaRPr lang="en-GB" sz="1800" b="1" dirty="0" smtClean="0"/>
          </a:p>
          <a:p>
            <a:endParaRPr lang="en-GB" sz="1800" b="1" dirty="0"/>
          </a:p>
          <a:p>
            <a:endParaRPr lang="en-GB" sz="1800" b="1" dirty="0" smtClean="0"/>
          </a:p>
          <a:p>
            <a:r>
              <a:rPr lang="en-GB" sz="1800" b="1" dirty="0" smtClean="0"/>
              <a:t>In: </a:t>
            </a:r>
            <a:r>
              <a:rPr lang="en-GB" sz="1800" dirty="0" smtClean="0"/>
              <a:t>(2016) </a:t>
            </a:r>
            <a:r>
              <a:rPr lang="en-US" sz="1800" dirty="0"/>
              <a:t>World Economic </a:t>
            </a:r>
            <a:r>
              <a:rPr lang="en-US" sz="1800" dirty="0" smtClean="0"/>
              <a:t>Forum;</a:t>
            </a:r>
            <a:r>
              <a:rPr lang="en-GB" sz="1800" dirty="0" smtClean="0"/>
              <a:t> The Future </a:t>
            </a:r>
            <a:r>
              <a:rPr lang="en-GB" sz="1800" dirty="0" err="1" smtClean="0"/>
              <a:t>os</a:t>
            </a:r>
            <a:r>
              <a:rPr lang="en-GB" sz="1800" dirty="0" smtClean="0"/>
              <a:t> Jobs - </a:t>
            </a:r>
            <a:r>
              <a:rPr lang="en-US" sz="1800" dirty="0"/>
              <a:t>Employment, Skills </a:t>
            </a:r>
            <a:r>
              <a:rPr lang="en-US" sz="1800" dirty="0" smtClean="0"/>
              <a:t>and Workforce </a:t>
            </a:r>
            <a:r>
              <a:rPr lang="en-US" sz="1800" dirty="0"/>
              <a:t>Strategy for </a:t>
            </a:r>
            <a:r>
              <a:rPr lang="en-US" sz="1800" dirty="0" smtClean="0"/>
              <a:t>the Fourth </a:t>
            </a:r>
            <a:r>
              <a:rPr lang="en-US" sz="1800" dirty="0"/>
              <a:t>Industrial </a:t>
            </a:r>
            <a:r>
              <a:rPr lang="en-US" sz="1800" dirty="0" smtClean="0"/>
              <a:t>Revolution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/ </a:t>
            </a:r>
            <a:r>
              <a:rPr lang="en-US" dirty="0">
                <a:solidFill>
                  <a:srgbClr val="00B0F0"/>
                </a:solidFill>
              </a:rPr>
              <a:t>The Challenge</a:t>
            </a:r>
            <a:endParaRPr lang="en-GB" dirty="0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580142" y="6416675"/>
            <a:ext cx="11346747" cy="44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66700" marR="0" indent="-265113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2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33400" marR="0" indent="-265113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84225" marR="0" indent="-2492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047750" marR="0" indent="-2619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400" dirty="0" err="1" smtClean="0"/>
              <a:t>Lisbon</a:t>
            </a:r>
            <a:r>
              <a:rPr lang="pt-PT" sz="1400" dirty="0" smtClean="0"/>
              <a:t> </a:t>
            </a:r>
            <a:r>
              <a:rPr lang="pt-PT" sz="1400" dirty="0" err="1" smtClean="0"/>
              <a:t>Tech</a:t>
            </a:r>
            <a:r>
              <a:rPr lang="pt-PT" sz="1400" dirty="0" smtClean="0"/>
              <a:t> </a:t>
            </a:r>
            <a:r>
              <a:rPr lang="pt-PT" sz="1400" dirty="0" err="1" smtClean="0"/>
              <a:t>Week</a:t>
            </a:r>
            <a:r>
              <a:rPr lang="pt-PT" sz="1400" dirty="0" smtClean="0"/>
              <a:t> 22.06.2016 </a:t>
            </a:r>
            <a:r>
              <a:rPr lang="pt-PT" sz="1400" b="1" dirty="0" smtClean="0">
                <a:solidFill>
                  <a:srgbClr val="00B0F0"/>
                </a:solidFill>
              </a:rPr>
              <a:t>/</a:t>
            </a:r>
            <a:r>
              <a:rPr lang="pt-PT" sz="1400" dirty="0" smtClean="0"/>
              <a:t> </a:t>
            </a:r>
            <a:r>
              <a:rPr lang="pt-PT" sz="1400" b="1" dirty="0" smtClean="0">
                <a:solidFill>
                  <a:srgbClr val="00B0F0"/>
                </a:solidFill>
              </a:rPr>
              <a:t>www.atec.pt</a:t>
            </a:r>
            <a:endParaRPr lang="pt-PT" sz="1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37071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80143" y="922403"/>
            <a:ext cx="6680466" cy="5494272"/>
          </a:xfrm>
        </p:spPr>
        <p:txBody>
          <a:bodyPr/>
          <a:lstStyle/>
          <a:p>
            <a:pPr marL="342900" lvl="1" indent="-342900" algn="just" defTabSz="977607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Develop competencies through qualification, programs and know-how transfer, using technologically advanced methods and equipment.</a:t>
            </a:r>
          </a:p>
          <a:p>
            <a:pPr marL="342900" lvl="1" indent="-342900" algn="just" defTabSz="977607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400" dirty="0">
              <a:latin typeface="Calibri" panose="020F0502020204030204" pitchFamily="34" charset="0"/>
            </a:endParaRPr>
          </a:p>
          <a:p>
            <a:pPr marL="342900" lvl="1" indent="-342900" algn="just" defTabSz="977607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Strengthen industry and economy in general.</a:t>
            </a:r>
          </a:p>
          <a:p>
            <a:pPr marL="342900" lvl="1" indent="-342900" algn="just" defTabSz="977607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400" dirty="0">
              <a:latin typeface="Calibri" panose="020F0502020204030204" pitchFamily="34" charset="0"/>
            </a:endParaRPr>
          </a:p>
          <a:p>
            <a:pPr marL="342900" lvl="1" indent="-342900" algn="just" defTabSz="977607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Contribute to the enrichment of the country, harnessing the growth of people and organizations.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00B0F0"/>
                </a:solidFill>
              </a:rPr>
              <a:t>/ </a:t>
            </a:r>
            <a:r>
              <a:rPr lang="en-GB" sz="2400" dirty="0" smtClean="0">
                <a:solidFill>
                  <a:srgbClr val="00B0F0"/>
                </a:solidFill>
              </a:rPr>
              <a:t>ATEC </a:t>
            </a:r>
            <a:r>
              <a:rPr lang="en-GB" dirty="0">
                <a:latin typeface="Calibri" panose="020F0502020204030204" pitchFamily="34" charset="0"/>
              </a:rPr>
              <a:t>| </a:t>
            </a:r>
            <a:r>
              <a:rPr lang="en-US" dirty="0" smtClean="0">
                <a:latin typeface="Calibri" panose="020F0502020204030204" pitchFamily="34" charset="0"/>
              </a:rPr>
              <a:t>Compromise</a:t>
            </a:r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7101840" y="2257125"/>
          <a:ext cx="5005705" cy="3361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24381" y="1280160"/>
            <a:ext cx="4750795" cy="4866640"/>
          </a:xfrm>
          <a:prstGeom prst="rect">
            <a:avLst/>
          </a:prstGeom>
          <a:solidFill>
            <a:schemeClr val="bg1">
              <a:lumMod val="95000"/>
              <a:alpha val="26000"/>
            </a:schemeClr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t-PT" sz="2800" b="1" dirty="0" smtClean="0">
                <a:solidFill>
                  <a:srgbClr val="003C65">
                    <a:lumMod val="90000"/>
                    <a:lumOff val="10000"/>
                  </a:srgbClr>
                </a:solidFill>
              </a:rPr>
              <a:t>Training </a:t>
            </a:r>
            <a:r>
              <a:rPr lang="pt-PT" sz="2800" b="1" dirty="0" err="1" smtClean="0">
                <a:solidFill>
                  <a:srgbClr val="003C65">
                    <a:lumMod val="90000"/>
                    <a:lumOff val="10000"/>
                  </a:srgbClr>
                </a:solidFill>
              </a:rPr>
              <a:t>Academy</a:t>
            </a:r>
            <a:endParaRPr lang="pt-PT" sz="2800" b="1" dirty="0" smtClean="0">
              <a:solidFill>
                <a:srgbClr val="003C65">
                  <a:lumMod val="90000"/>
                  <a:lumOff val="10000"/>
                </a:srgbClr>
              </a:solidFill>
            </a:endParaRPr>
          </a:p>
          <a:p>
            <a:pPr algn="ctr"/>
            <a:r>
              <a:rPr lang="pt-PT" sz="2000" dirty="0" err="1" smtClean="0">
                <a:solidFill>
                  <a:srgbClr val="003C65">
                    <a:lumMod val="90000"/>
                    <a:lumOff val="10000"/>
                  </a:srgbClr>
                </a:solidFill>
              </a:rPr>
              <a:t>Since</a:t>
            </a:r>
            <a:r>
              <a:rPr lang="pt-PT" sz="2000" dirty="0" smtClean="0">
                <a:solidFill>
                  <a:srgbClr val="003C65">
                    <a:lumMod val="90000"/>
                    <a:lumOff val="10000"/>
                  </a:srgbClr>
                </a:solidFill>
              </a:rPr>
              <a:t> 2004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90229" y="5548346"/>
            <a:ext cx="3619098" cy="5984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t-PT" b="1" dirty="0">
                <a:solidFill>
                  <a:srgbClr val="33434C"/>
                </a:solidFill>
              </a:rPr>
              <a:t>n</a:t>
            </a:r>
            <a:r>
              <a:rPr lang="pt-PT" b="1" dirty="0" smtClean="0">
                <a:solidFill>
                  <a:srgbClr val="33434C"/>
                </a:solidFill>
              </a:rPr>
              <a:t>on </a:t>
            </a:r>
            <a:r>
              <a:rPr lang="pt-PT" b="1" dirty="0" err="1" smtClean="0">
                <a:solidFill>
                  <a:srgbClr val="33434C"/>
                </a:solidFill>
              </a:rPr>
              <a:t>profit</a:t>
            </a:r>
            <a:r>
              <a:rPr lang="pt-PT" b="1" dirty="0" smtClean="0">
                <a:solidFill>
                  <a:srgbClr val="33434C"/>
                </a:solidFill>
              </a:rPr>
              <a:t> </a:t>
            </a:r>
            <a:r>
              <a:rPr lang="pt-PT" b="1" dirty="0" err="1" smtClean="0">
                <a:solidFill>
                  <a:srgbClr val="33434C"/>
                </a:solidFill>
              </a:rPr>
              <a:t>organization</a:t>
            </a:r>
            <a:endParaRPr lang="pt-PT" b="1" dirty="0" smtClean="0">
              <a:solidFill>
                <a:srgbClr val="33434C"/>
              </a:solidFill>
            </a:endParaRPr>
          </a:p>
          <a:p>
            <a:pPr algn="ctr"/>
            <a:r>
              <a:rPr lang="pt-PT" b="1" dirty="0" err="1">
                <a:solidFill>
                  <a:srgbClr val="33434C"/>
                </a:solidFill>
              </a:rPr>
              <a:t>p</a:t>
            </a:r>
            <a:r>
              <a:rPr lang="pt-PT" b="1" dirty="0" err="1" smtClean="0">
                <a:solidFill>
                  <a:srgbClr val="33434C"/>
                </a:solidFill>
              </a:rPr>
              <a:t>ublic</a:t>
            </a:r>
            <a:r>
              <a:rPr lang="pt-PT" b="1" dirty="0" smtClean="0">
                <a:solidFill>
                  <a:srgbClr val="33434C"/>
                </a:solidFill>
              </a:rPr>
              <a:t> </a:t>
            </a:r>
            <a:r>
              <a:rPr lang="pt-PT" b="1" dirty="0" err="1" smtClean="0">
                <a:solidFill>
                  <a:srgbClr val="33434C"/>
                </a:solidFill>
              </a:rPr>
              <a:t>utility</a:t>
            </a:r>
            <a:r>
              <a:rPr lang="pt-PT" b="1" dirty="0" smtClean="0">
                <a:solidFill>
                  <a:srgbClr val="33434C"/>
                </a:solidFill>
              </a:rPr>
              <a:t> </a:t>
            </a:r>
            <a:r>
              <a:rPr lang="pt-PT" b="1" dirty="0" err="1" smtClean="0">
                <a:solidFill>
                  <a:srgbClr val="33434C"/>
                </a:solidFill>
              </a:rPr>
              <a:t>entity</a:t>
            </a:r>
            <a:endParaRPr lang="pt-PT" b="1" dirty="0" smtClean="0">
              <a:solidFill>
                <a:srgbClr val="33434C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580142" y="6416675"/>
            <a:ext cx="11346747" cy="44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66700" marR="0" indent="-265113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2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33400" marR="0" indent="-265113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84225" marR="0" indent="-2492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047750" marR="0" indent="-2619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400" dirty="0" err="1" smtClean="0"/>
              <a:t>Lisbon</a:t>
            </a:r>
            <a:r>
              <a:rPr lang="pt-PT" sz="1400" dirty="0" smtClean="0"/>
              <a:t> </a:t>
            </a:r>
            <a:r>
              <a:rPr lang="pt-PT" sz="1400" dirty="0" err="1" smtClean="0"/>
              <a:t>Tech</a:t>
            </a:r>
            <a:r>
              <a:rPr lang="pt-PT" sz="1400" dirty="0" smtClean="0"/>
              <a:t> </a:t>
            </a:r>
            <a:r>
              <a:rPr lang="pt-PT" sz="1400" dirty="0" err="1" smtClean="0"/>
              <a:t>Week</a:t>
            </a:r>
            <a:r>
              <a:rPr lang="pt-PT" sz="1400" dirty="0" smtClean="0"/>
              <a:t> 22.06.2016 </a:t>
            </a:r>
            <a:r>
              <a:rPr lang="pt-PT" sz="1400" b="1" dirty="0" smtClean="0">
                <a:solidFill>
                  <a:srgbClr val="00B0F0"/>
                </a:solidFill>
              </a:rPr>
              <a:t>/</a:t>
            </a:r>
            <a:r>
              <a:rPr lang="pt-PT" sz="1400" dirty="0" smtClean="0"/>
              <a:t> </a:t>
            </a:r>
            <a:r>
              <a:rPr lang="pt-PT" sz="1400" b="1" dirty="0" smtClean="0">
                <a:solidFill>
                  <a:srgbClr val="00B0F0"/>
                </a:solidFill>
              </a:rPr>
              <a:t>www.atec.pt</a:t>
            </a:r>
            <a:endParaRPr lang="pt-PT" sz="1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21946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Since 2004</a:t>
            </a:r>
            <a:endParaRPr lang="en-GB" dirty="0"/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/ ATEC</a:t>
            </a:r>
            <a:r>
              <a:rPr lang="en-GB" sz="2400" dirty="0"/>
              <a:t> </a:t>
            </a:r>
            <a:r>
              <a:rPr lang="en-GB" dirty="0"/>
              <a:t>| </a:t>
            </a:r>
            <a:r>
              <a:rPr lang="pt-PT" dirty="0" err="1" smtClean="0">
                <a:solidFill>
                  <a:schemeClr val="bg1">
                    <a:lumMod val="50000"/>
                  </a:schemeClr>
                </a:solidFill>
              </a:rPr>
              <a:t>Key</a:t>
            </a:r>
            <a:r>
              <a:rPr lang="pt-PT" dirty="0" smtClean="0">
                <a:solidFill>
                  <a:schemeClr val="bg1">
                    <a:lumMod val="50000"/>
                  </a:schemeClr>
                </a:solidFill>
              </a:rPr>
              <a:t> figures </a:t>
            </a:r>
            <a:endParaRPr lang="pt-P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5788" y="1287244"/>
            <a:ext cx="852985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+ 80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% employability</a:t>
            </a:r>
          </a:p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00B0F0"/>
                </a:solidFill>
                <a:latin typeface="+mj-lt"/>
              </a:rPr>
              <a:t>+ 12.500.000h vocational  training</a:t>
            </a:r>
            <a:endParaRPr lang="en-US" sz="3200" b="1" dirty="0">
              <a:solidFill>
                <a:srgbClr val="00B0F0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+</a:t>
            </a: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4000 qualified teenagers</a:t>
            </a:r>
            <a:endParaRPr lang="en-US" sz="32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003C65"/>
                </a:solidFill>
                <a:latin typeface="+mj-lt"/>
              </a:rPr>
              <a:t>+ 2.000.000h training </a:t>
            </a:r>
            <a:r>
              <a:rPr lang="en-US" sz="3200" b="1" dirty="0">
                <a:solidFill>
                  <a:srgbClr val="003C65"/>
                </a:solidFill>
                <a:latin typeface="+mj-lt"/>
              </a:rPr>
              <a:t>for comp</a:t>
            </a:r>
            <a:r>
              <a:rPr lang="en-US" sz="3200" b="1" dirty="0">
                <a:solidFill>
                  <a:srgbClr val="003C65"/>
                </a:solidFill>
              </a:rPr>
              <a:t>anies</a:t>
            </a:r>
          </a:p>
          <a:p>
            <a:endParaRPr lang="en-US" sz="3600" b="1" dirty="0">
              <a:solidFill>
                <a:srgbClr val="003C6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865" y="2756524"/>
            <a:ext cx="4986960" cy="3322608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 bwMode="auto">
          <a:xfrm>
            <a:off x="580142" y="6416675"/>
            <a:ext cx="11346747" cy="44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66700" marR="0" indent="-265113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2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33400" marR="0" indent="-265113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84225" marR="0" indent="-2492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047750" marR="0" indent="-2619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400" dirty="0" err="1" smtClean="0"/>
              <a:t>Lisbon</a:t>
            </a:r>
            <a:r>
              <a:rPr lang="pt-PT" sz="1400" dirty="0" smtClean="0"/>
              <a:t> </a:t>
            </a:r>
            <a:r>
              <a:rPr lang="pt-PT" sz="1400" dirty="0" err="1" smtClean="0"/>
              <a:t>Tech</a:t>
            </a:r>
            <a:r>
              <a:rPr lang="pt-PT" sz="1400" dirty="0" smtClean="0"/>
              <a:t> </a:t>
            </a:r>
            <a:r>
              <a:rPr lang="pt-PT" sz="1400" dirty="0" err="1" smtClean="0"/>
              <a:t>Week</a:t>
            </a:r>
            <a:r>
              <a:rPr lang="pt-PT" sz="1400" dirty="0" smtClean="0"/>
              <a:t> 22.06.2016 </a:t>
            </a:r>
            <a:r>
              <a:rPr lang="pt-PT" sz="1400" b="1" dirty="0" smtClean="0">
                <a:solidFill>
                  <a:srgbClr val="00B0F0"/>
                </a:solidFill>
              </a:rPr>
              <a:t>/</a:t>
            </a:r>
            <a:r>
              <a:rPr lang="pt-PT" sz="1400" dirty="0" smtClean="0"/>
              <a:t> </a:t>
            </a:r>
            <a:r>
              <a:rPr lang="pt-PT" sz="1400" b="1" dirty="0" smtClean="0">
                <a:solidFill>
                  <a:srgbClr val="00B0F0"/>
                </a:solidFill>
              </a:rPr>
              <a:t>www.atec.pt</a:t>
            </a:r>
            <a:endParaRPr lang="pt-PT" sz="1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2260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DC5"/>
                </a:solidFill>
                <a:latin typeface="Calibri" panose="020F0502020204030204" pitchFamily="34" charset="0"/>
              </a:rPr>
              <a:t>Nationwide range to meet the needs of the industry for qualified people</a:t>
            </a:r>
            <a:r>
              <a:rPr lang="en-US" b="1" dirty="0" smtClean="0">
                <a:solidFill>
                  <a:srgbClr val="007DC5"/>
                </a:solidFill>
                <a:latin typeface="Calibri" panose="020F0502020204030204" pitchFamily="34" charset="0"/>
              </a:rPr>
              <a:t>.</a:t>
            </a:r>
            <a:endParaRPr lang="en-US" b="1" dirty="0">
              <a:solidFill>
                <a:srgbClr val="007DC5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rgbClr val="00B0F0"/>
                </a:solidFill>
              </a:rPr>
              <a:t>/ ATEC </a:t>
            </a:r>
            <a:r>
              <a:rPr lang="en-GB" dirty="0">
                <a:latin typeface="Calibri" panose="020F0502020204030204" pitchFamily="34" charset="0"/>
              </a:rPr>
              <a:t>| </a:t>
            </a:r>
            <a:r>
              <a:rPr lang="en-US" dirty="0">
                <a:latin typeface="Calibri" panose="020F0502020204030204" pitchFamily="34" charset="0"/>
              </a:rPr>
              <a:t>P</a:t>
            </a:r>
            <a:r>
              <a:rPr lang="en-US" sz="2800" dirty="0" smtClean="0">
                <a:latin typeface="Calibri" panose="020F0502020204030204" pitchFamily="34" charset="0"/>
              </a:rPr>
              <a:t>eople. Infrastructure. Equipment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7" name="Rectângulo 46"/>
          <p:cNvSpPr/>
          <p:nvPr/>
        </p:nvSpPr>
        <p:spPr bwMode="auto">
          <a:xfrm>
            <a:off x="600736" y="1497813"/>
            <a:ext cx="4523623" cy="491142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0" rIns="68580" bIns="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tabLst>
                <a:tab pos="133346" algn="l"/>
              </a:tabLst>
            </a:pPr>
            <a:r>
              <a:rPr lang="pt-PT" sz="3200" b="1" dirty="0" smtClean="0">
                <a:solidFill>
                  <a:srgbClr val="2274AC">
                    <a:lumMod val="75000"/>
                  </a:srgbClr>
                </a:solidFill>
              </a:rPr>
              <a:t>+ </a:t>
            </a:r>
            <a:r>
              <a:rPr lang="en-US" sz="3200" b="1" dirty="0" smtClean="0">
                <a:solidFill>
                  <a:srgbClr val="2274AC">
                    <a:lumMod val="75000"/>
                  </a:srgbClr>
                </a:solidFill>
              </a:rPr>
              <a:t>1.200  full-time trainees</a:t>
            </a:r>
          </a:p>
          <a:p>
            <a:pPr>
              <a:lnSpc>
                <a:spcPct val="150000"/>
              </a:lnSpc>
              <a:tabLst>
                <a:tab pos="133346" algn="l"/>
              </a:tabLst>
            </a:pPr>
            <a:r>
              <a:rPr lang="en-US" sz="2400" b="1" dirty="0" smtClean="0">
                <a:solidFill>
                  <a:srgbClr val="2274AC">
                    <a:lumMod val="75000"/>
                  </a:srgbClr>
                </a:solidFill>
              </a:rPr>
              <a:t>8</a:t>
            </a:r>
            <a:r>
              <a:rPr lang="en-US" sz="2000" b="1" dirty="0" smtClean="0">
                <a:solidFill>
                  <a:srgbClr val="2274AC">
                    <a:lumMod val="75000"/>
                  </a:srgbClr>
                </a:solidFill>
              </a:rPr>
              <a:t> locations</a:t>
            </a:r>
            <a:endParaRPr lang="en-US" sz="2400" b="1" dirty="0" smtClean="0">
              <a:solidFill>
                <a:srgbClr val="2274AC">
                  <a:lumMod val="75000"/>
                </a:srgbClr>
              </a:solidFill>
            </a:endParaRPr>
          </a:p>
          <a:p>
            <a:pPr>
              <a:lnSpc>
                <a:spcPct val="150000"/>
              </a:lnSpc>
              <a:tabLst>
                <a:tab pos="133346" algn="l"/>
              </a:tabLst>
            </a:pPr>
            <a:r>
              <a:rPr lang="en-US" sz="2400" b="1" dirty="0" smtClean="0">
                <a:solidFill>
                  <a:srgbClr val="2274AC">
                    <a:lumMod val="75000"/>
                  </a:srgbClr>
                </a:solidFill>
              </a:rPr>
              <a:t>14</a:t>
            </a:r>
            <a:r>
              <a:rPr lang="en-US" sz="2000" b="1" dirty="0" smtClean="0">
                <a:solidFill>
                  <a:srgbClr val="2274AC">
                    <a:lumMod val="75000"/>
                  </a:srgbClr>
                </a:solidFill>
              </a:rPr>
              <a:t> workshops</a:t>
            </a:r>
          </a:p>
          <a:p>
            <a:pPr>
              <a:lnSpc>
                <a:spcPct val="150000"/>
              </a:lnSpc>
              <a:tabLst>
                <a:tab pos="133346" algn="l"/>
              </a:tabLst>
            </a:pPr>
            <a:r>
              <a:rPr lang="en-US" sz="2400" b="1" dirty="0" smtClean="0">
                <a:solidFill>
                  <a:srgbClr val="2274AC">
                    <a:lumMod val="75000"/>
                  </a:srgbClr>
                </a:solidFill>
              </a:rPr>
              <a:t>34</a:t>
            </a:r>
            <a:r>
              <a:rPr lang="en-US" sz="2000" b="1" dirty="0" smtClean="0">
                <a:solidFill>
                  <a:srgbClr val="2274AC">
                    <a:lumMod val="75000"/>
                  </a:srgbClr>
                </a:solidFill>
              </a:rPr>
              <a:t> laboratories</a:t>
            </a:r>
          </a:p>
          <a:p>
            <a:pPr>
              <a:lnSpc>
                <a:spcPct val="150000"/>
              </a:lnSpc>
              <a:tabLst>
                <a:tab pos="133346" algn="l"/>
              </a:tabLst>
            </a:pPr>
            <a:r>
              <a:rPr lang="en-US" sz="2400" b="1" dirty="0" smtClean="0">
                <a:solidFill>
                  <a:srgbClr val="2274AC">
                    <a:lumMod val="75000"/>
                  </a:srgbClr>
                </a:solidFill>
              </a:rPr>
              <a:t>21</a:t>
            </a:r>
            <a:r>
              <a:rPr lang="en-US" sz="2000" b="1" dirty="0" smtClean="0">
                <a:solidFill>
                  <a:srgbClr val="2274AC">
                    <a:lumMod val="75000"/>
                  </a:srgbClr>
                </a:solidFill>
              </a:rPr>
              <a:t> theoretical rooms</a:t>
            </a:r>
          </a:p>
          <a:p>
            <a:pPr>
              <a:lnSpc>
                <a:spcPct val="150000"/>
              </a:lnSpc>
              <a:tabLst>
                <a:tab pos="133346" algn="l"/>
              </a:tabLst>
            </a:pPr>
            <a:endParaRPr lang="en-US" sz="2000" b="1" dirty="0">
              <a:solidFill>
                <a:srgbClr val="2274AC">
                  <a:lumMod val="75000"/>
                </a:srgbClr>
              </a:solidFill>
            </a:endParaRPr>
          </a:p>
          <a:p>
            <a:pPr>
              <a:lnSpc>
                <a:spcPct val="150000"/>
              </a:lnSpc>
              <a:tabLst>
                <a:tab pos="133346" algn="l"/>
              </a:tabLst>
            </a:pPr>
            <a:r>
              <a:rPr lang="en-US" sz="2400" b="1" dirty="0" smtClean="0">
                <a:solidFill>
                  <a:srgbClr val="2274AC">
                    <a:lumMod val="75000"/>
                  </a:srgbClr>
                </a:solidFill>
              </a:rPr>
              <a:t>60</a:t>
            </a:r>
            <a:r>
              <a:rPr lang="en-US" sz="2000" b="1" dirty="0" smtClean="0">
                <a:solidFill>
                  <a:srgbClr val="2274AC">
                    <a:lumMod val="75000"/>
                  </a:srgbClr>
                </a:solidFill>
              </a:rPr>
              <a:t> employees</a:t>
            </a:r>
          </a:p>
          <a:p>
            <a:pPr>
              <a:lnSpc>
                <a:spcPct val="150000"/>
              </a:lnSpc>
              <a:tabLst>
                <a:tab pos="133346" algn="l"/>
              </a:tabLst>
            </a:pPr>
            <a:r>
              <a:rPr lang="en-US" sz="2400" b="1" dirty="0">
                <a:solidFill>
                  <a:srgbClr val="2274AC">
                    <a:lumMod val="75000"/>
                  </a:srgbClr>
                </a:solidFill>
              </a:rPr>
              <a:t>+</a:t>
            </a:r>
            <a:r>
              <a:rPr lang="en-US" sz="2400" b="1" dirty="0" smtClean="0">
                <a:solidFill>
                  <a:srgbClr val="2274AC">
                    <a:lumMod val="75000"/>
                  </a:srgbClr>
                </a:solidFill>
              </a:rPr>
              <a:t> 200</a:t>
            </a:r>
            <a:r>
              <a:rPr lang="en-US" sz="2000" b="1" dirty="0" smtClean="0">
                <a:solidFill>
                  <a:srgbClr val="2274AC">
                    <a:lumMod val="75000"/>
                  </a:srgbClr>
                </a:solidFill>
              </a:rPr>
              <a:t> experts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0735" y="212144"/>
            <a:ext cx="1444877" cy="3779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470" y="2256275"/>
            <a:ext cx="2606039" cy="362162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576050" y="2918437"/>
            <a:ext cx="5592049" cy="3516481"/>
            <a:chOff x="6576050" y="3341518"/>
            <a:chExt cx="5592049" cy="351648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6051" y="3360188"/>
              <a:ext cx="2250213" cy="173168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76050" y="5203338"/>
              <a:ext cx="2706078" cy="165466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8893888" y="3341518"/>
              <a:ext cx="1282643" cy="17690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"/>
            <a:stretch/>
          </p:blipFill>
          <p:spPr>
            <a:xfrm>
              <a:off x="10249356" y="3360188"/>
              <a:ext cx="1918743" cy="175034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07" b="5088"/>
            <a:stretch/>
          </p:blipFill>
          <p:spPr>
            <a:xfrm>
              <a:off x="9390061" y="5207000"/>
              <a:ext cx="2778038" cy="1650999"/>
            </a:xfrm>
            <a:prstGeom prst="rect">
              <a:avLst/>
            </a:prstGeom>
          </p:spPr>
        </p:pic>
      </p:grpSp>
      <p:sp>
        <p:nvSpPr>
          <p:cNvPr id="19" name="Subtitle 2"/>
          <p:cNvSpPr txBox="1">
            <a:spLocks/>
          </p:cNvSpPr>
          <p:nvPr/>
        </p:nvSpPr>
        <p:spPr bwMode="auto">
          <a:xfrm>
            <a:off x="580142" y="6416675"/>
            <a:ext cx="11346747" cy="44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66700" marR="0" indent="-265113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2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33400" marR="0" indent="-265113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84225" marR="0" indent="-2492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047750" marR="0" indent="-261938" algn="l" defTabSz="914400" rtl="0" eaLnBrk="1" fontAlgn="base" latinLnBrk="0" hangingPunct="1">
              <a:lnSpc>
                <a:spcPct val="10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VW Headline OT-Book" pitchFamily="34" charset="0"/>
              <a:buChar char="–"/>
              <a:tabLst/>
              <a:defRPr sz="2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400" dirty="0" err="1" smtClean="0"/>
              <a:t>Lisbon</a:t>
            </a:r>
            <a:r>
              <a:rPr lang="pt-PT" sz="1400" dirty="0" smtClean="0"/>
              <a:t> </a:t>
            </a:r>
            <a:r>
              <a:rPr lang="pt-PT" sz="1400" dirty="0" err="1" smtClean="0"/>
              <a:t>Tech</a:t>
            </a:r>
            <a:r>
              <a:rPr lang="pt-PT" sz="1400" dirty="0" smtClean="0"/>
              <a:t> </a:t>
            </a:r>
            <a:r>
              <a:rPr lang="pt-PT" sz="1400" dirty="0" err="1" smtClean="0"/>
              <a:t>Week</a:t>
            </a:r>
            <a:r>
              <a:rPr lang="pt-PT" sz="1400" dirty="0" smtClean="0"/>
              <a:t> 22.06.2016 </a:t>
            </a:r>
            <a:r>
              <a:rPr lang="pt-PT" sz="1400" b="1" dirty="0" smtClean="0">
                <a:solidFill>
                  <a:srgbClr val="00B0F0"/>
                </a:solidFill>
              </a:rPr>
              <a:t>/</a:t>
            </a:r>
            <a:r>
              <a:rPr lang="pt-PT" sz="1400" dirty="0" smtClean="0"/>
              <a:t> </a:t>
            </a:r>
            <a:r>
              <a:rPr lang="pt-PT" sz="1400" b="1" dirty="0" smtClean="0">
                <a:solidFill>
                  <a:srgbClr val="00B0F0"/>
                </a:solidFill>
              </a:rPr>
              <a:t>www.atec.pt</a:t>
            </a:r>
            <a:endParaRPr lang="pt-PT" sz="1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63117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TEC_Template_pt">
  <a:themeElements>
    <a:clrScheme name="Volkswagen">
      <a:dk1>
        <a:srgbClr val="33434C"/>
      </a:dk1>
      <a:lt1>
        <a:srgbClr val="FFFFFF"/>
      </a:lt1>
      <a:dk2>
        <a:srgbClr val="73B1DD"/>
      </a:dk2>
      <a:lt2>
        <a:srgbClr val="CFD7D9"/>
      </a:lt2>
      <a:accent1>
        <a:srgbClr val="003C65"/>
      </a:accent1>
      <a:accent2>
        <a:srgbClr val="2274AC"/>
      </a:accent2>
      <a:accent3>
        <a:srgbClr val="8994A0"/>
      </a:accent3>
      <a:accent4>
        <a:srgbClr val="005D4D"/>
      </a:accent4>
      <a:accent5>
        <a:srgbClr val="730019"/>
      </a:accent5>
      <a:accent6>
        <a:srgbClr val="FF871F"/>
      </a:accent6>
      <a:hlink>
        <a:srgbClr val="33434C"/>
      </a:hlink>
      <a:folHlink>
        <a:srgbClr val="8994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21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VW_Basic_Template_en</Template>
  <TotalTime>0</TotalTime>
  <Words>1879</Words>
  <Application>Microsoft Macintosh PowerPoint</Application>
  <PresentationFormat>Custom</PresentationFormat>
  <Paragraphs>328</Paragraphs>
  <Slides>27</Slides>
  <Notes>20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ATEC_Template_pt</vt:lpstr>
      <vt:lpstr>ATEC / a successful training approach in Lisbon region and Portugal</vt:lpstr>
      <vt:lpstr>ATEC / Learning for life  a successful training approach in Lisbon region and Portugal</vt:lpstr>
      <vt:lpstr>/ Agenda</vt:lpstr>
      <vt:lpstr>/ The Challenge</vt:lpstr>
      <vt:lpstr>/ The Challenge</vt:lpstr>
      <vt:lpstr>/ The Challenge</vt:lpstr>
      <vt:lpstr>/ ATEC | Compromise</vt:lpstr>
      <vt:lpstr>/ ATEC | Key figures </vt:lpstr>
      <vt:lpstr>/ ATEC | People. Infrastructure. Equipment</vt:lpstr>
      <vt:lpstr>/ ATEC | Business</vt:lpstr>
      <vt:lpstr>/ ATEC | Business</vt:lpstr>
      <vt:lpstr>/ ATEC | Business | Vocational Training</vt:lpstr>
      <vt:lpstr>/ ATEC | Business | Vocational Training | Training options </vt:lpstr>
      <vt:lpstr>/ ATEC | Business | Vocational Training | Vocational Training Offer</vt:lpstr>
      <vt:lpstr>/ ATEC | Business | Vocational Training | Selection Process</vt:lpstr>
      <vt:lpstr>/ ATEC | Business | Vocational Training | Training Paths</vt:lpstr>
      <vt:lpstr>/ ATEC | Business</vt:lpstr>
      <vt:lpstr>/ ATEC | Business | Continuous Training</vt:lpstr>
      <vt:lpstr>/ ATEC | Business | Continuous Training | Training Offer</vt:lpstr>
      <vt:lpstr>/ ATEC | Business | Continuous Training | ATEC Academies</vt:lpstr>
      <vt:lpstr>/ The problem | ATEC intervention</vt:lpstr>
      <vt:lpstr>/ ATEC | Clients &amp; Partners</vt:lpstr>
      <vt:lpstr>/ ATEC | Partnerships with Universities</vt:lpstr>
      <vt:lpstr>/ ATEC | Partnership with Associations</vt:lpstr>
      <vt:lpstr>/ ATEC| New skills for new jobs</vt:lpstr>
      <vt:lpstr>/ Fast Track for Innovation </vt:lpstr>
      <vt:lpstr>/ 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2013-03-13T09:54:52Z</dcterms:created>
  <dcterms:modified xsi:type="dcterms:W3CDTF">2016-06-22T09:19:42Z</dcterms:modified>
</cp:coreProperties>
</file>